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8"/>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13004800" cy="9753600"/>
  <p:notesSz cx="6858000" cy="9144000"/>
  <p:defaultTextStyle>
    <a:lvl1pPr algn="ctr" defTabSz="584200">
      <a:defRPr sz="3600">
        <a:latin typeface="+mn-lt"/>
        <a:ea typeface="+mn-ea"/>
        <a:cs typeface="+mn-cs"/>
        <a:sym typeface="Helvetica Light"/>
      </a:defRPr>
    </a:lvl1pPr>
    <a:lvl2pPr indent="228600" algn="ctr" defTabSz="584200">
      <a:defRPr sz="3600">
        <a:latin typeface="+mn-lt"/>
        <a:ea typeface="+mn-ea"/>
        <a:cs typeface="+mn-cs"/>
        <a:sym typeface="Helvetica Light"/>
      </a:defRPr>
    </a:lvl2pPr>
    <a:lvl3pPr indent="457200" algn="ctr" defTabSz="584200">
      <a:defRPr sz="3600">
        <a:latin typeface="+mn-lt"/>
        <a:ea typeface="+mn-ea"/>
        <a:cs typeface="+mn-cs"/>
        <a:sym typeface="Helvetica Light"/>
      </a:defRPr>
    </a:lvl3pPr>
    <a:lvl4pPr indent="685800" algn="ctr" defTabSz="584200">
      <a:defRPr sz="3600">
        <a:latin typeface="+mn-lt"/>
        <a:ea typeface="+mn-ea"/>
        <a:cs typeface="+mn-cs"/>
        <a:sym typeface="Helvetica Light"/>
      </a:defRPr>
    </a:lvl4pPr>
    <a:lvl5pPr indent="914400" algn="ctr" defTabSz="584200">
      <a:defRPr sz="3600">
        <a:latin typeface="+mn-lt"/>
        <a:ea typeface="+mn-ea"/>
        <a:cs typeface="+mn-cs"/>
        <a:sym typeface="Helvetica Light"/>
      </a:defRPr>
    </a:lvl5pPr>
    <a:lvl6pPr indent="1143000" algn="ctr" defTabSz="584200">
      <a:defRPr sz="3600">
        <a:latin typeface="+mn-lt"/>
        <a:ea typeface="+mn-ea"/>
        <a:cs typeface="+mn-cs"/>
        <a:sym typeface="Helvetica Light"/>
      </a:defRPr>
    </a:lvl6pPr>
    <a:lvl7pPr indent="1371600" algn="ctr" defTabSz="584200">
      <a:defRPr sz="3600">
        <a:latin typeface="+mn-lt"/>
        <a:ea typeface="+mn-ea"/>
        <a:cs typeface="+mn-cs"/>
        <a:sym typeface="Helvetica Light"/>
      </a:defRPr>
    </a:lvl7pPr>
    <a:lvl8pPr indent="1600200" algn="ctr" defTabSz="584200">
      <a:defRPr sz="3600">
        <a:latin typeface="+mn-lt"/>
        <a:ea typeface="+mn-ea"/>
        <a:cs typeface="+mn-cs"/>
        <a:sym typeface="Helvetica Light"/>
      </a:defRPr>
    </a:lvl8pPr>
    <a:lvl9pPr indent="1828800" algn="ctr" defTabSz="584200">
      <a:defRPr sz="3600">
        <a:latin typeface="+mn-lt"/>
        <a:ea typeface="+mn-ea"/>
        <a:cs typeface="+mn-cs"/>
        <a:sym typeface="Helvetica Light"/>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Ref idx="minor">
          <a:srgbClr val="000000"/>
        </a:fontRef>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0365C0"/>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Ref idx="minor">
          <a:srgbClr val="FFFFFF"/>
        </a:fontRef>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Ref idx="minor">
          <a:srgbClr val="FFFFFF"/>
        </a:fontRef>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00882B"/>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a:tcStyle>
        <a:tcBdr/>
        <a:fill>
          <a:solidFill>
            <a:srgbClr val="C3C2C2"/>
          </a:solidFill>
        </a:fill>
      </a:tcStyle>
    </a:band2H>
    <a:firstCol>
      <a:tcTxStyle b="on"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Ref idx="minor">
          <a:srgbClr val="FFFFFF"/>
        </a:fontRef>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Ref idx="minor">
          <a:srgbClr val="FFFFFF"/>
        </a:fontRef>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Ref idx="minor">
          <a:srgbClr val="FFFFFF"/>
        </a:fontRef>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Ref idx="minor">
          <a:srgbClr val="FFFFFF"/>
        </a:fontRef>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Ref idx="minor">
          <a:srgbClr val="FFFFFF"/>
        </a:fontRef>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Ref idx="minor">
          <a:srgbClr val="FFFFFF"/>
        </a:fontRef>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p:scale>
          <a:sx n="54" d="100"/>
          <a:sy n="54" d="100"/>
        </p:scale>
        <p:origin x="-1308" y="6"/>
      </p:cViewPr>
      <p:guideLst>
        <p:guide orient="horz" pos="3072"/>
        <p:guide pos="4096"/>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9" name="Shape 29"/>
          <p:cNvSpPr>
            <a:spLocks noGrp="1" noRot="1" noChangeAspect="1"/>
          </p:cNvSpPr>
          <p:nvPr>
            <p:ph type="sldImg"/>
          </p:nvPr>
        </p:nvSpPr>
        <p:spPr>
          <a:xfrm>
            <a:off x="1143000" y="685800"/>
            <a:ext cx="4572000" cy="3429000"/>
          </a:xfrm>
          <a:prstGeom prst="rect">
            <a:avLst/>
          </a:prstGeom>
        </p:spPr>
        <p:txBody>
          <a:bodyPr/>
          <a:lstStyle/>
          <a:p>
            <a:pPr lvl="0"/>
            <a:endParaRPr/>
          </a:p>
        </p:txBody>
      </p:sp>
      <p:sp>
        <p:nvSpPr>
          <p:cNvPr id="30" name="Shape 30"/>
          <p:cNvSpPr>
            <a:spLocks noGrp="1"/>
          </p:cNvSpPr>
          <p:nvPr>
            <p:ph type="body" sz="quarter" idx="1"/>
          </p:nvPr>
        </p:nvSpPr>
        <p:spPr>
          <a:xfrm>
            <a:off x="914400" y="4343400"/>
            <a:ext cx="5029200" cy="4114800"/>
          </a:xfrm>
          <a:prstGeom prst="rect">
            <a:avLst/>
          </a:prstGeom>
        </p:spPr>
        <p:txBody>
          <a:bodyPr/>
          <a:lstStyle/>
          <a:p>
            <a:pPr lvl="0"/>
            <a:endParaRPr/>
          </a:p>
        </p:txBody>
      </p:sp>
    </p:spTree>
    <p:extLst>
      <p:ext uri="{BB962C8B-B14F-4D97-AF65-F5344CB8AC3E}">
        <p14:creationId xmlns:p14="http://schemas.microsoft.com/office/powerpoint/2010/main" val="2667978248"/>
      </p:ext>
    </p:extLst>
  </p:cSld>
  <p:clrMap bg1="lt1" tx1="dk1" bg2="lt2" tx2="dk2" accent1="accent1" accent2="accent2" accent3="accent3" accent4="accent4" accent5="accent5" accent6="accent6" hlink="hlink" folHlink="folHlink"/>
  <p:notesStyle>
    <a:lvl1pPr defTabSz="457200">
      <a:lnSpc>
        <a:spcPct val="125000"/>
      </a:lnSpc>
      <a:defRPr sz="2400">
        <a:latin typeface="Avenir Roman"/>
        <a:ea typeface="Avenir Roman"/>
        <a:cs typeface="Avenir Roman"/>
        <a:sym typeface="Avenir Roman"/>
      </a:defRPr>
    </a:lvl1pPr>
    <a:lvl2pPr indent="228600" defTabSz="457200">
      <a:lnSpc>
        <a:spcPct val="125000"/>
      </a:lnSpc>
      <a:defRPr sz="2400">
        <a:latin typeface="Avenir Roman"/>
        <a:ea typeface="Avenir Roman"/>
        <a:cs typeface="Avenir Roman"/>
        <a:sym typeface="Avenir Roman"/>
      </a:defRPr>
    </a:lvl2pPr>
    <a:lvl3pPr indent="457200" defTabSz="457200">
      <a:lnSpc>
        <a:spcPct val="125000"/>
      </a:lnSpc>
      <a:defRPr sz="2400">
        <a:latin typeface="Avenir Roman"/>
        <a:ea typeface="Avenir Roman"/>
        <a:cs typeface="Avenir Roman"/>
        <a:sym typeface="Avenir Roman"/>
      </a:defRPr>
    </a:lvl3pPr>
    <a:lvl4pPr indent="685800" defTabSz="457200">
      <a:lnSpc>
        <a:spcPct val="125000"/>
      </a:lnSpc>
      <a:defRPr sz="2400">
        <a:latin typeface="Avenir Roman"/>
        <a:ea typeface="Avenir Roman"/>
        <a:cs typeface="Avenir Roman"/>
        <a:sym typeface="Avenir Roman"/>
      </a:defRPr>
    </a:lvl4pPr>
    <a:lvl5pPr indent="914400" defTabSz="457200">
      <a:lnSpc>
        <a:spcPct val="125000"/>
      </a:lnSpc>
      <a:defRPr sz="2400">
        <a:latin typeface="Avenir Roman"/>
        <a:ea typeface="Avenir Roman"/>
        <a:cs typeface="Avenir Roman"/>
        <a:sym typeface="Avenir Roman"/>
      </a:defRPr>
    </a:lvl5pPr>
    <a:lvl6pPr indent="1143000" defTabSz="457200">
      <a:lnSpc>
        <a:spcPct val="125000"/>
      </a:lnSpc>
      <a:defRPr sz="2400">
        <a:latin typeface="Avenir Roman"/>
        <a:ea typeface="Avenir Roman"/>
        <a:cs typeface="Avenir Roman"/>
        <a:sym typeface="Avenir Roman"/>
      </a:defRPr>
    </a:lvl6pPr>
    <a:lvl7pPr indent="1371600" defTabSz="457200">
      <a:lnSpc>
        <a:spcPct val="125000"/>
      </a:lnSpc>
      <a:defRPr sz="2400">
        <a:latin typeface="Avenir Roman"/>
        <a:ea typeface="Avenir Roman"/>
        <a:cs typeface="Avenir Roman"/>
        <a:sym typeface="Avenir Roman"/>
      </a:defRPr>
    </a:lvl7pPr>
    <a:lvl8pPr indent="1600200" defTabSz="457200">
      <a:lnSpc>
        <a:spcPct val="125000"/>
      </a:lnSpc>
      <a:defRPr sz="2400">
        <a:latin typeface="Avenir Roman"/>
        <a:ea typeface="Avenir Roman"/>
        <a:cs typeface="Avenir Roman"/>
        <a:sym typeface="Avenir Roman"/>
      </a:defRPr>
    </a:lvl8pPr>
    <a:lvl9pPr indent="1828800" defTabSz="457200">
      <a:lnSpc>
        <a:spcPct val="125000"/>
      </a:lnSpc>
      <a:defRPr sz="2400">
        <a:latin typeface="Avenir Roman"/>
        <a:ea typeface="Avenir Roman"/>
        <a:cs typeface="Avenir Roman"/>
        <a:sym typeface="Avenir Roman"/>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p:cSld name="Title &amp; Subtitle">
    <p:spTree>
      <p:nvGrpSpPr>
        <p:cNvPr id="1" name=""/>
        <p:cNvGrpSpPr/>
        <p:nvPr/>
      </p:nvGrpSpPr>
      <p:grpSpPr>
        <a:xfrm>
          <a:off x="0" y="0"/>
          <a:ext cx="0" cy="0"/>
          <a:chOff x="0" y="0"/>
          <a:chExt cx="0" cy="0"/>
        </a:xfrm>
      </p:grpSpPr>
      <p:sp>
        <p:nvSpPr>
          <p:cNvPr id="5" name="Shape 5"/>
          <p:cNvSpPr>
            <a:spLocks noGrp="1"/>
          </p:cNvSpPr>
          <p:nvPr>
            <p:ph type="title"/>
          </p:nvPr>
        </p:nvSpPr>
        <p:spPr>
          <a:xfrm>
            <a:off x="1270000" y="1638300"/>
            <a:ext cx="10464800" cy="3302000"/>
          </a:xfrm>
          <a:prstGeom prst="rect">
            <a:avLst/>
          </a:prstGeom>
        </p:spPr>
        <p:txBody>
          <a:bodyPr anchor="b"/>
          <a:lstStyle/>
          <a:p>
            <a:pPr lvl="0">
              <a:defRPr sz="1800"/>
            </a:pPr>
            <a:r>
              <a:rPr sz="8000"/>
              <a:t>Title Text</a:t>
            </a:r>
          </a:p>
        </p:txBody>
      </p:sp>
      <p:sp>
        <p:nvSpPr>
          <p:cNvPr id="6" name="Shape 6"/>
          <p:cNvSpPr>
            <a:spLocks noGrp="1"/>
          </p:cNvSpPr>
          <p:nvPr>
            <p:ph type="body" idx="1"/>
          </p:nvPr>
        </p:nvSpPr>
        <p:spPr>
          <a:xfrm>
            <a:off x="1270000" y="5029200"/>
            <a:ext cx="10464800" cy="11303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pPr lvl="0">
              <a:defRPr sz="1800"/>
            </a:pPr>
            <a:r>
              <a:rPr sz="3200"/>
              <a:t>Body Level One</a:t>
            </a:r>
          </a:p>
          <a:p>
            <a:pPr lvl="1">
              <a:defRPr sz="1800"/>
            </a:pPr>
            <a:r>
              <a:rPr sz="3200"/>
              <a:t>Body Level Two</a:t>
            </a:r>
          </a:p>
          <a:p>
            <a:pPr lvl="2">
              <a:defRPr sz="1800"/>
            </a:pPr>
            <a:r>
              <a:rPr sz="3200"/>
              <a:t>Body Level Three</a:t>
            </a:r>
          </a:p>
          <a:p>
            <a:pPr lvl="3">
              <a:defRPr sz="1800"/>
            </a:pPr>
            <a:r>
              <a:rPr sz="3200"/>
              <a:t>Body Level Four</a:t>
            </a:r>
          </a:p>
          <a:p>
            <a:pPr lvl="4">
              <a:defRPr sz="1800"/>
            </a:pPr>
            <a:r>
              <a:rPr sz="3200"/>
              <a:t>Body Level Five</a:t>
            </a: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Photo - Horizontal">
    <p:spTree>
      <p:nvGrpSpPr>
        <p:cNvPr id="1" name=""/>
        <p:cNvGrpSpPr/>
        <p:nvPr/>
      </p:nvGrpSpPr>
      <p:grpSpPr>
        <a:xfrm>
          <a:off x="0" y="0"/>
          <a:ext cx="0" cy="0"/>
          <a:chOff x="0" y="0"/>
          <a:chExt cx="0" cy="0"/>
        </a:xfrm>
      </p:grpSpPr>
      <p:sp>
        <p:nvSpPr>
          <p:cNvPr id="8" name="Shape 8"/>
          <p:cNvSpPr>
            <a:spLocks noGrp="1"/>
          </p:cNvSpPr>
          <p:nvPr>
            <p:ph type="title"/>
          </p:nvPr>
        </p:nvSpPr>
        <p:spPr>
          <a:xfrm>
            <a:off x="1270000" y="6718300"/>
            <a:ext cx="10464800" cy="1422400"/>
          </a:xfrm>
          <a:prstGeom prst="rect">
            <a:avLst/>
          </a:prstGeom>
        </p:spPr>
        <p:txBody>
          <a:bodyPr anchor="b"/>
          <a:lstStyle/>
          <a:p>
            <a:pPr lvl="0">
              <a:defRPr sz="1800"/>
            </a:pPr>
            <a:r>
              <a:rPr sz="8000"/>
              <a:t>Title Text</a:t>
            </a:r>
          </a:p>
        </p:txBody>
      </p:sp>
      <p:sp>
        <p:nvSpPr>
          <p:cNvPr id="9" name="Shape 9"/>
          <p:cNvSpPr>
            <a:spLocks noGrp="1"/>
          </p:cNvSpPr>
          <p:nvPr>
            <p:ph type="body" idx="1"/>
          </p:nvPr>
        </p:nvSpPr>
        <p:spPr>
          <a:xfrm>
            <a:off x="1270000" y="8191500"/>
            <a:ext cx="10464800" cy="11303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pPr lvl="0">
              <a:defRPr sz="1800"/>
            </a:pPr>
            <a:r>
              <a:rPr sz="3200"/>
              <a:t>Body Level One</a:t>
            </a:r>
          </a:p>
          <a:p>
            <a:pPr lvl="1">
              <a:defRPr sz="1800"/>
            </a:pPr>
            <a:r>
              <a:rPr sz="3200"/>
              <a:t>Body Level Two</a:t>
            </a:r>
          </a:p>
          <a:p>
            <a:pPr lvl="2">
              <a:defRPr sz="1800"/>
            </a:pPr>
            <a:r>
              <a:rPr sz="3200"/>
              <a:t>Body Level Three</a:t>
            </a:r>
          </a:p>
          <a:p>
            <a:pPr lvl="3">
              <a:defRPr sz="1800"/>
            </a:pPr>
            <a:r>
              <a:rPr sz="3200"/>
              <a:t>Body Level Four</a:t>
            </a:r>
          </a:p>
          <a:p>
            <a:pPr lvl="4">
              <a:defRPr sz="1800"/>
            </a:pPr>
            <a:r>
              <a:rPr sz="3200"/>
              <a:t>Body Level Five</a:t>
            </a: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 Center">
    <p:spTree>
      <p:nvGrpSpPr>
        <p:cNvPr id="1" name=""/>
        <p:cNvGrpSpPr/>
        <p:nvPr/>
      </p:nvGrpSpPr>
      <p:grpSpPr>
        <a:xfrm>
          <a:off x="0" y="0"/>
          <a:ext cx="0" cy="0"/>
          <a:chOff x="0" y="0"/>
          <a:chExt cx="0" cy="0"/>
        </a:xfrm>
      </p:grpSpPr>
      <p:sp>
        <p:nvSpPr>
          <p:cNvPr id="11" name="Shape 11"/>
          <p:cNvSpPr>
            <a:spLocks noGrp="1"/>
          </p:cNvSpPr>
          <p:nvPr>
            <p:ph type="title"/>
          </p:nvPr>
        </p:nvSpPr>
        <p:spPr>
          <a:xfrm>
            <a:off x="1270000" y="3225800"/>
            <a:ext cx="10464800" cy="3302000"/>
          </a:xfrm>
          <a:prstGeom prst="rect">
            <a:avLst/>
          </a:prstGeom>
        </p:spPr>
        <p:txBody>
          <a:bodyPr/>
          <a:lstStyle/>
          <a:p>
            <a:pPr lvl="0">
              <a:defRPr sz="1800"/>
            </a:pPr>
            <a:r>
              <a:rPr sz="8000"/>
              <a:t>Title Text</a:t>
            </a: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13" name="Shape 13"/>
          <p:cNvSpPr>
            <a:spLocks noGrp="1"/>
          </p:cNvSpPr>
          <p:nvPr>
            <p:ph type="title"/>
          </p:nvPr>
        </p:nvSpPr>
        <p:spPr>
          <a:xfrm>
            <a:off x="952500" y="635000"/>
            <a:ext cx="5334000" cy="3987800"/>
          </a:xfrm>
          <a:prstGeom prst="rect">
            <a:avLst/>
          </a:prstGeom>
        </p:spPr>
        <p:txBody>
          <a:bodyPr anchor="b"/>
          <a:lstStyle>
            <a:lvl1pPr>
              <a:defRPr sz="6000"/>
            </a:lvl1pPr>
          </a:lstStyle>
          <a:p>
            <a:pPr lvl="0">
              <a:defRPr sz="1800"/>
            </a:pPr>
            <a:r>
              <a:rPr sz="6000"/>
              <a:t>Title Text</a:t>
            </a:r>
          </a:p>
        </p:txBody>
      </p:sp>
      <p:sp>
        <p:nvSpPr>
          <p:cNvPr id="14" name="Shape 14"/>
          <p:cNvSpPr>
            <a:spLocks noGrp="1"/>
          </p:cNvSpPr>
          <p:nvPr>
            <p:ph type="body" idx="1"/>
          </p:nvPr>
        </p:nvSpPr>
        <p:spPr>
          <a:xfrm>
            <a:off x="952500" y="4762500"/>
            <a:ext cx="5334000" cy="41021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pPr lvl="0">
              <a:defRPr sz="1800"/>
            </a:pPr>
            <a:r>
              <a:rPr sz="3200"/>
              <a:t>Body Level One</a:t>
            </a:r>
          </a:p>
          <a:p>
            <a:pPr lvl="1">
              <a:defRPr sz="1800"/>
            </a:pPr>
            <a:r>
              <a:rPr sz="3200"/>
              <a:t>Body Level Two</a:t>
            </a:r>
          </a:p>
          <a:p>
            <a:pPr lvl="2">
              <a:defRPr sz="1800"/>
            </a:pPr>
            <a:r>
              <a:rPr sz="3200"/>
              <a:t>Body Level Three</a:t>
            </a:r>
          </a:p>
          <a:p>
            <a:pPr lvl="3">
              <a:defRPr sz="1800"/>
            </a:pPr>
            <a:r>
              <a:rPr sz="3200"/>
              <a:t>Body Level Four</a:t>
            </a:r>
          </a:p>
          <a:p>
            <a:pPr lvl="4">
              <a:defRPr sz="1800"/>
            </a:pPr>
            <a:r>
              <a:rPr sz="3200"/>
              <a:t>Body Level Five</a:t>
            </a: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16" name="Shape 16"/>
          <p:cNvSpPr>
            <a:spLocks noGrp="1"/>
          </p:cNvSpPr>
          <p:nvPr>
            <p:ph type="title"/>
          </p:nvPr>
        </p:nvSpPr>
        <p:spPr>
          <a:prstGeom prst="rect">
            <a:avLst/>
          </a:prstGeom>
        </p:spPr>
        <p:txBody>
          <a:bodyPr/>
          <a:lstStyle/>
          <a:p>
            <a:pPr lvl="0">
              <a:defRPr sz="1800"/>
            </a:pPr>
            <a:r>
              <a:rPr sz="8000"/>
              <a:t>Title Text</a:t>
            </a: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18" name="Shape 18"/>
          <p:cNvSpPr>
            <a:spLocks noGrp="1"/>
          </p:cNvSpPr>
          <p:nvPr>
            <p:ph type="title"/>
          </p:nvPr>
        </p:nvSpPr>
        <p:spPr>
          <a:prstGeom prst="rect">
            <a:avLst/>
          </a:prstGeom>
        </p:spPr>
        <p:txBody>
          <a:bodyPr/>
          <a:lstStyle/>
          <a:p>
            <a:pPr lvl="0">
              <a:defRPr sz="1800"/>
            </a:pPr>
            <a:r>
              <a:rPr sz="8000"/>
              <a:t>Title Text</a:t>
            </a:r>
          </a:p>
        </p:txBody>
      </p:sp>
      <p:sp>
        <p:nvSpPr>
          <p:cNvPr id="19" name="Shape 19"/>
          <p:cNvSpPr>
            <a:spLocks noGrp="1"/>
          </p:cNvSpPr>
          <p:nvPr>
            <p:ph type="body" idx="1"/>
          </p:nvPr>
        </p:nvSpPr>
        <p:spPr>
          <a:prstGeom prst="rect">
            <a:avLst/>
          </a:prstGeom>
        </p:spPr>
        <p:txBody>
          <a:bodyPr/>
          <a:lstStyle/>
          <a:p>
            <a:pPr lvl="0">
              <a:defRPr sz="1800"/>
            </a:pPr>
            <a:r>
              <a:rPr sz="3600"/>
              <a:t>Body Level One</a:t>
            </a:r>
          </a:p>
          <a:p>
            <a:pPr lvl="1">
              <a:defRPr sz="1800"/>
            </a:pPr>
            <a:r>
              <a:rPr sz="3600"/>
              <a:t>Body Level Two</a:t>
            </a:r>
          </a:p>
          <a:p>
            <a:pPr lvl="2">
              <a:defRPr sz="1800"/>
            </a:pPr>
            <a:r>
              <a:rPr sz="3600"/>
              <a:t>Body Level Three</a:t>
            </a:r>
          </a:p>
          <a:p>
            <a:pPr lvl="3">
              <a:defRPr sz="1800"/>
            </a:pPr>
            <a:r>
              <a:rPr sz="3600"/>
              <a:t>Body Level Four</a:t>
            </a:r>
          </a:p>
          <a:p>
            <a:pPr lvl="4">
              <a:defRPr sz="1800"/>
            </a:pPr>
            <a:r>
              <a:rPr sz="3600"/>
              <a:t>Body Level Five</a:t>
            </a: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21" name="Shape 21"/>
          <p:cNvSpPr>
            <a:spLocks noGrp="1"/>
          </p:cNvSpPr>
          <p:nvPr>
            <p:ph type="title"/>
          </p:nvPr>
        </p:nvSpPr>
        <p:spPr>
          <a:prstGeom prst="rect">
            <a:avLst/>
          </a:prstGeom>
        </p:spPr>
        <p:txBody>
          <a:bodyPr/>
          <a:lstStyle/>
          <a:p>
            <a:pPr lvl="0">
              <a:defRPr sz="1800"/>
            </a:pPr>
            <a:r>
              <a:rPr sz="8000"/>
              <a:t>Title Text</a:t>
            </a:r>
          </a:p>
        </p:txBody>
      </p:sp>
      <p:sp>
        <p:nvSpPr>
          <p:cNvPr id="22" name="Shape 22"/>
          <p:cNvSpPr>
            <a:spLocks noGrp="1"/>
          </p:cNvSpPr>
          <p:nvPr>
            <p:ph type="body" idx="1"/>
          </p:nvPr>
        </p:nvSpPr>
        <p:spPr>
          <a:xfrm>
            <a:off x="952500" y="2603500"/>
            <a:ext cx="5334000" cy="6286500"/>
          </a:xfrm>
          <a:prstGeom prst="rect">
            <a:avLst/>
          </a:prstGeom>
        </p:spPr>
        <p:txBody>
          <a:bodyPr/>
          <a:lstStyle>
            <a:lvl1pPr marL="342900" indent="-342900">
              <a:spcBef>
                <a:spcPts val="3200"/>
              </a:spcBef>
              <a:defRPr sz="2800"/>
            </a:lvl1pPr>
            <a:lvl2pPr marL="685800" indent="-342900">
              <a:spcBef>
                <a:spcPts val="3200"/>
              </a:spcBef>
              <a:defRPr sz="2800"/>
            </a:lvl2pPr>
            <a:lvl3pPr marL="1028700" indent="-342900">
              <a:spcBef>
                <a:spcPts val="3200"/>
              </a:spcBef>
              <a:defRPr sz="2800"/>
            </a:lvl3pPr>
            <a:lvl4pPr marL="1371600" indent="-342900">
              <a:spcBef>
                <a:spcPts val="3200"/>
              </a:spcBef>
              <a:defRPr sz="2800"/>
            </a:lvl4pPr>
            <a:lvl5pPr marL="1714500" indent="-342900">
              <a:spcBef>
                <a:spcPts val="3200"/>
              </a:spcBef>
              <a:defRPr sz="2800"/>
            </a:lvl5pPr>
          </a:lstStyle>
          <a:p>
            <a:pPr lvl="0">
              <a:defRPr sz="1800"/>
            </a:pPr>
            <a:r>
              <a:rPr sz="2800"/>
              <a:t>Body Level One</a:t>
            </a:r>
          </a:p>
          <a:p>
            <a:pPr lvl="1">
              <a:defRPr sz="1800"/>
            </a:pPr>
            <a:r>
              <a:rPr sz="2800"/>
              <a:t>Body Level Two</a:t>
            </a:r>
          </a:p>
          <a:p>
            <a:pPr lvl="2">
              <a:defRPr sz="1800"/>
            </a:pPr>
            <a:r>
              <a:rPr sz="2800"/>
              <a:t>Body Level Three</a:t>
            </a:r>
          </a:p>
          <a:p>
            <a:pPr lvl="3">
              <a:defRPr sz="1800"/>
            </a:pPr>
            <a:r>
              <a:rPr sz="2800"/>
              <a:t>Body Level Four</a:t>
            </a:r>
          </a:p>
          <a:p>
            <a:pPr lvl="4">
              <a:defRPr sz="1800"/>
            </a:pPr>
            <a:r>
              <a:rPr sz="2800"/>
              <a:t>Body Level Five</a:t>
            </a: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24" name="Shape 24"/>
          <p:cNvSpPr>
            <a:spLocks noGrp="1"/>
          </p:cNvSpPr>
          <p:nvPr>
            <p:ph type="body" idx="1"/>
          </p:nvPr>
        </p:nvSpPr>
        <p:spPr>
          <a:xfrm>
            <a:off x="952500" y="1270000"/>
            <a:ext cx="11099800" cy="7213600"/>
          </a:xfrm>
          <a:prstGeom prst="rect">
            <a:avLst/>
          </a:prstGeom>
        </p:spPr>
        <p:txBody>
          <a:bodyPr/>
          <a:lstStyle/>
          <a:p>
            <a:pPr lvl="0">
              <a:defRPr sz="1800"/>
            </a:pPr>
            <a:r>
              <a:rPr sz="3600"/>
              <a:t>Body Level One</a:t>
            </a:r>
          </a:p>
          <a:p>
            <a:pPr lvl="1">
              <a:defRPr sz="1800"/>
            </a:pPr>
            <a:r>
              <a:rPr sz="3600"/>
              <a:t>Body Level Two</a:t>
            </a:r>
          </a:p>
          <a:p>
            <a:pPr lvl="2">
              <a:defRPr sz="1800"/>
            </a:pPr>
            <a:r>
              <a:rPr sz="3600"/>
              <a:t>Body Level Three</a:t>
            </a:r>
          </a:p>
          <a:p>
            <a:pPr lvl="3">
              <a:defRPr sz="1800"/>
            </a:pPr>
            <a:r>
              <a:rPr sz="3600"/>
              <a:t>Body Level Four</a:t>
            </a:r>
          </a:p>
          <a:p>
            <a:pPr lvl="4">
              <a:defRPr sz="1800"/>
            </a:pPr>
            <a:r>
              <a:rPr sz="3600"/>
              <a:t>Body Level Five</a:t>
            </a: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hape 2"/>
          <p:cNvSpPr>
            <a:spLocks noGrp="1"/>
          </p:cNvSpPr>
          <p:nvPr>
            <p:ph type="title"/>
          </p:nvPr>
        </p:nvSpPr>
        <p:spPr>
          <a:xfrm>
            <a:off x="952500" y="444500"/>
            <a:ext cx="11099800" cy="215900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normAutofit/>
          </a:bodyPr>
          <a:lstStyle/>
          <a:p>
            <a:pPr lvl="0">
              <a:defRPr sz="1800"/>
            </a:pPr>
            <a:r>
              <a:rPr sz="8000"/>
              <a:t>Title Text</a:t>
            </a:r>
          </a:p>
        </p:txBody>
      </p:sp>
      <p:sp>
        <p:nvSpPr>
          <p:cNvPr id="3" name="Shape 3"/>
          <p:cNvSpPr>
            <a:spLocks noGrp="1"/>
          </p:cNvSpPr>
          <p:nvPr>
            <p:ph type="body" idx="1"/>
          </p:nvPr>
        </p:nvSpPr>
        <p:spPr>
          <a:xfrm>
            <a:off x="952500" y="2603500"/>
            <a:ext cx="11099800" cy="628650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normAutofit/>
          </a:bodyPr>
          <a:lstStyle/>
          <a:p>
            <a:pPr lvl="0">
              <a:defRPr sz="1800"/>
            </a:pPr>
            <a:r>
              <a:rPr sz="3600"/>
              <a:t>Body Level One</a:t>
            </a:r>
          </a:p>
          <a:p>
            <a:pPr lvl="1">
              <a:defRPr sz="1800"/>
            </a:pPr>
            <a:r>
              <a:rPr sz="3600"/>
              <a:t>Body Level Two</a:t>
            </a:r>
          </a:p>
          <a:p>
            <a:pPr lvl="2">
              <a:defRPr sz="1800"/>
            </a:pPr>
            <a:r>
              <a:rPr sz="3600"/>
              <a:t>Body Level Three</a:t>
            </a:r>
          </a:p>
          <a:p>
            <a:pPr lvl="3">
              <a:defRPr sz="1800"/>
            </a:pPr>
            <a:r>
              <a:rPr sz="3600"/>
              <a:t>Body Level Four</a:t>
            </a:r>
          </a:p>
          <a:p>
            <a:pPr lvl="4">
              <a:defRPr sz="1800"/>
            </a:pPr>
            <a:r>
              <a:rPr sz="3600"/>
              <a:t>Body Level Five</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spd="med"/>
  <p:txStyles>
    <p:titleStyle>
      <a:lvl1pPr algn="ctr" defTabSz="584200">
        <a:defRPr sz="8000">
          <a:latin typeface="+mn-lt"/>
          <a:ea typeface="+mn-ea"/>
          <a:cs typeface="+mn-cs"/>
          <a:sym typeface="Helvetica Light"/>
        </a:defRPr>
      </a:lvl1pPr>
      <a:lvl2pPr indent="228600" algn="ctr" defTabSz="584200">
        <a:defRPr sz="8000">
          <a:latin typeface="+mn-lt"/>
          <a:ea typeface="+mn-ea"/>
          <a:cs typeface="+mn-cs"/>
          <a:sym typeface="Helvetica Light"/>
        </a:defRPr>
      </a:lvl2pPr>
      <a:lvl3pPr indent="457200" algn="ctr" defTabSz="584200">
        <a:defRPr sz="8000">
          <a:latin typeface="+mn-lt"/>
          <a:ea typeface="+mn-ea"/>
          <a:cs typeface="+mn-cs"/>
          <a:sym typeface="Helvetica Light"/>
        </a:defRPr>
      </a:lvl3pPr>
      <a:lvl4pPr indent="685800" algn="ctr" defTabSz="584200">
        <a:defRPr sz="8000">
          <a:latin typeface="+mn-lt"/>
          <a:ea typeface="+mn-ea"/>
          <a:cs typeface="+mn-cs"/>
          <a:sym typeface="Helvetica Light"/>
        </a:defRPr>
      </a:lvl4pPr>
      <a:lvl5pPr indent="914400" algn="ctr" defTabSz="584200">
        <a:defRPr sz="8000">
          <a:latin typeface="+mn-lt"/>
          <a:ea typeface="+mn-ea"/>
          <a:cs typeface="+mn-cs"/>
          <a:sym typeface="Helvetica Light"/>
        </a:defRPr>
      </a:lvl5pPr>
      <a:lvl6pPr indent="1143000" algn="ctr" defTabSz="584200">
        <a:defRPr sz="8000">
          <a:latin typeface="+mn-lt"/>
          <a:ea typeface="+mn-ea"/>
          <a:cs typeface="+mn-cs"/>
          <a:sym typeface="Helvetica Light"/>
        </a:defRPr>
      </a:lvl6pPr>
      <a:lvl7pPr indent="1371600" algn="ctr" defTabSz="584200">
        <a:defRPr sz="8000">
          <a:latin typeface="+mn-lt"/>
          <a:ea typeface="+mn-ea"/>
          <a:cs typeface="+mn-cs"/>
          <a:sym typeface="Helvetica Light"/>
        </a:defRPr>
      </a:lvl7pPr>
      <a:lvl8pPr indent="1600200" algn="ctr" defTabSz="584200">
        <a:defRPr sz="8000">
          <a:latin typeface="+mn-lt"/>
          <a:ea typeface="+mn-ea"/>
          <a:cs typeface="+mn-cs"/>
          <a:sym typeface="Helvetica Light"/>
        </a:defRPr>
      </a:lvl8pPr>
      <a:lvl9pPr indent="1828800" algn="ctr" defTabSz="584200">
        <a:defRPr sz="8000">
          <a:latin typeface="+mn-lt"/>
          <a:ea typeface="+mn-ea"/>
          <a:cs typeface="+mn-cs"/>
          <a:sym typeface="Helvetica Light"/>
        </a:defRPr>
      </a:lvl9pPr>
    </p:titleStyle>
    <p:bodyStyle>
      <a:lvl1pPr marL="444500" indent="-444500" defTabSz="584200">
        <a:spcBef>
          <a:spcPts val="4200"/>
        </a:spcBef>
        <a:buSzPct val="75000"/>
        <a:buChar char="•"/>
        <a:defRPr sz="3600">
          <a:latin typeface="+mn-lt"/>
          <a:ea typeface="+mn-ea"/>
          <a:cs typeface="+mn-cs"/>
          <a:sym typeface="Helvetica Light"/>
        </a:defRPr>
      </a:lvl1pPr>
      <a:lvl2pPr marL="889000" indent="-444500" defTabSz="584200">
        <a:spcBef>
          <a:spcPts val="4200"/>
        </a:spcBef>
        <a:buSzPct val="75000"/>
        <a:buChar char="•"/>
        <a:defRPr sz="3600">
          <a:latin typeface="+mn-lt"/>
          <a:ea typeface="+mn-ea"/>
          <a:cs typeface="+mn-cs"/>
          <a:sym typeface="Helvetica Light"/>
        </a:defRPr>
      </a:lvl2pPr>
      <a:lvl3pPr marL="1333500" indent="-444500" defTabSz="584200">
        <a:spcBef>
          <a:spcPts val="4200"/>
        </a:spcBef>
        <a:buSzPct val="75000"/>
        <a:buChar char="•"/>
        <a:defRPr sz="3600">
          <a:latin typeface="+mn-lt"/>
          <a:ea typeface="+mn-ea"/>
          <a:cs typeface="+mn-cs"/>
          <a:sym typeface="Helvetica Light"/>
        </a:defRPr>
      </a:lvl3pPr>
      <a:lvl4pPr marL="1778000" indent="-444500" defTabSz="584200">
        <a:spcBef>
          <a:spcPts val="4200"/>
        </a:spcBef>
        <a:buSzPct val="75000"/>
        <a:buChar char="•"/>
        <a:defRPr sz="3600">
          <a:latin typeface="+mn-lt"/>
          <a:ea typeface="+mn-ea"/>
          <a:cs typeface="+mn-cs"/>
          <a:sym typeface="Helvetica Light"/>
        </a:defRPr>
      </a:lvl4pPr>
      <a:lvl5pPr marL="2222500" indent="-444500" defTabSz="584200">
        <a:spcBef>
          <a:spcPts val="4200"/>
        </a:spcBef>
        <a:buSzPct val="75000"/>
        <a:buChar char="•"/>
        <a:defRPr sz="3600">
          <a:latin typeface="+mn-lt"/>
          <a:ea typeface="+mn-ea"/>
          <a:cs typeface="+mn-cs"/>
          <a:sym typeface="Helvetica Light"/>
        </a:defRPr>
      </a:lvl5pPr>
      <a:lvl6pPr marL="2667000" indent="-444500" defTabSz="584200">
        <a:spcBef>
          <a:spcPts val="4200"/>
        </a:spcBef>
        <a:buSzPct val="75000"/>
        <a:buChar char="•"/>
        <a:defRPr sz="3600">
          <a:latin typeface="+mn-lt"/>
          <a:ea typeface="+mn-ea"/>
          <a:cs typeface="+mn-cs"/>
          <a:sym typeface="Helvetica Light"/>
        </a:defRPr>
      </a:lvl6pPr>
      <a:lvl7pPr marL="3111500" indent="-444500" defTabSz="584200">
        <a:spcBef>
          <a:spcPts val="4200"/>
        </a:spcBef>
        <a:buSzPct val="75000"/>
        <a:buChar char="•"/>
        <a:defRPr sz="3600">
          <a:latin typeface="+mn-lt"/>
          <a:ea typeface="+mn-ea"/>
          <a:cs typeface="+mn-cs"/>
          <a:sym typeface="Helvetica Light"/>
        </a:defRPr>
      </a:lvl7pPr>
      <a:lvl8pPr marL="3556000" indent="-444500" defTabSz="584200">
        <a:spcBef>
          <a:spcPts val="4200"/>
        </a:spcBef>
        <a:buSzPct val="75000"/>
        <a:buChar char="•"/>
        <a:defRPr sz="3600">
          <a:latin typeface="+mn-lt"/>
          <a:ea typeface="+mn-ea"/>
          <a:cs typeface="+mn-cs"/>
          <a:sym typeface="Helvetica Light"/>
        </a:defRPr>
      </a:lvl8pPr>
      <a:lvl9pPr marL="4000500" indent="-444500" defTabSz="584200">
        <a:spcBef>
          <a:spcPts val="4200"/>
        </a:spcBef>
        <a:buSzPct val="75000"/>
        <a:buChar char="•"/>
        <a:defRPr sz="3600">
          <a:latin typeface="+mn-lt"/>
          <a:ea typeface="+mn-ea"/>
          <a:cs typeface="+mn-cs"/>
          <a:sym typeface="Helvetica Light"/>
        </a:defRPr>
      </a:lvl9pPr>
    </p:bodyStyle>
    <p:otherStyle>
      <a:lvl1pPr algn="ctr" defTabSz="584200">
        <a:defRPr>
          <a:solidFill>
            <a:schemeClr val="tx1"/>
          </a:solidFill>
          <a:latin typeface="+mn-lt"/>
          <a:ea typeface="+mn-ea"/>
          <a:cs typeface="+mn-cs"/>
          <a:sym typeface="Helvetica Light"/>
        </a:defRPr>
      </a:lvl1pPr>
      <a:lvl2pPr indent="228600" algn="ctr" defTabSz="584200">
        <a:defRPr>
          <a:solidFill>
            <a:schemeClr val="tx1"/>
          </a:solidFill>
          <a:latin typeface="+mn-lt"/>
          <a:ea typeface="+mn-ea"/>
          <a:cs typeface="+mn-cs"/>
          <a:sym typeface="Helvetica Light"/>
        </a:defRPr>
      </a:lvl2pPr>
      <a:lvl3pPr indent="457200" algn="ctr" defTabSz="584200">
        <a:defRPr>
          <a:solidFill>
            <a:schemeClr val="tx1"/>
          </a:solidFill>
          <a:latin typeface="+mn-lt"/>
          <a:ea typeface="+mn-ea"/>
          <a:cs typeface="+mn-cs"/>
          <a:sym typeface="Helvetica Light"/>
        </a:defRPr>
      </a:lvl3pPr>
      <a:lvl4pPr indent="685800" algn="ctr" defTabSz="584200">
        <a:defRPr>
          <a:solidFill>
            <a:schemeClr val="tx1"/>
          </a:solidFill>
          <a:latin typeface="+mn-lt"/>
          <a:ea typeface="+mn-ea"/>
          <a:cs typeface="+mn-cs"/>
          <a:sym typeface="Helvetica Light"/>
        </a:defRPr>
      </a:lvl4pPr>
      <a:lvl5pPr indent="914400" algn="ctr" defTabSz="584200">
        <a:defRPr>
          <a:solidFill>
            <a:schemeClr val="tx1"/>
          </a:solidFill>
          <a:latin typeface="+mn-lt"/>
          <a:ea typeface="+mn-ea"/>
          <a:cs typeface="+mn-cs"/>
          <a:sym typeface="Helvetica Light"/>
        </a:defRPr>
      </a:lvl5pPr>
      <a:lvl6pPr indent="1143000" algn="ctr" defTabSz="584200">
        <a:defRPr>
          <a:solidFill>
            <a:schemeClr val="tx1"/>
          </a:solidFill>
          <a:latin typeface="+mn-lt"/>
          <a:ea typeface="+mn-ea"/>
          <a:cs typeface="+mn-cs"/>
          <a:sym typeface="Helvetica Light"/>
        </a:defRPr>
      </a:lvl6pPr>
      <a:lvl7pPr indent="1371600" algn="ctr" defTabSz="584200">
        <a:defRPr>
          <a:solidFill>
            <a:schemeClr val="tx1"/>
          </a:solidFill>
          <a:latin typeface="+mn-lt"/>
          <a:ea typeface="+mn-ea"/>
          <a:cs typeface="+mn-cs"/>
          <a:sym typeface="Helvetica Light"/>
        </a:defRPr>
      </a:lvl7pPr>
      <a:lvl8pPr indent="1600200" algn="ctr" defTabSz="584200">
        <a:defRPr>
          <a:solidFill>
            <a:schemeClr val="tx1"/>
          </a:solidFill>
          <a:latin typeface="+mn-lt"/>
          <a:ea typeface="+mn-ea"/>
          <a:cs typeface="+mn-cs"/>
          <a:sym typeface="Helvetica Light"/>
        </a:defRPr>
      </a:lvl8pPr>
      <a:lvl9pPr indent="1828800" algn="ctr" defTabSz="584200">
        <a:defRPr>
          <a:solidFill>
            <a:schemeClr val="tx1"/>
          </a:solidFill>
          <a:latin typeface="+mn-lt"/>
          <a:ea typeface="+mn-ea"/>
          <a:cs typeface="+mn-cs"/>
          <a:sym typeface="Helvetica Light"/>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aafp.org/afp/2015/0101/p46.html" TargetMode="External"/><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hyperlink" Target="http://www.aafp.org/afp/2015/0101/p46.html" TargetMode="External"/><Relationship Id="rId2" Type="http://schemas.openxmlformats.org/officeDocument/2006/relationships/image" Target="../media/image11.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hyperlink" Target="https://www.oa.org/pdfs/is_food_a_problem_for_you.pdf" TargetMode="External"/><Relationship Id="rId2" Type="http://schemas.openxmlformats.org/officeDocument/2006/relationships/hyperlink" Target="http://www.oa.org" TargetMode="Externa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www.foodaddictsanonymous.org/" TargetMode="Externa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hyperlink" Target="http://www.aedweb.org/images/2016MCSGV3.pdf" TargetMode="Externa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8" Type="http://schemas.openxmlformats.org/officeDocument/2006/relationships/hyperlink" Target="http://www.anad.org" TargetMode="External"/><Relationship Id="rId3" Type="http://schemas.openxmlformats.org/officeDocument/2006/relationships/hyperlink" Target="http://familydoctor.org/familydoctor/en/diseases-conditions/eating-disorders.html" TargetMode="External"/><Relationship Id="rId7" Type="http://schemas.openxmlformats.org/officeDocument/2006/relationships/hyperlink" Target="http://feast-ed.site-ym.com/" TargetMode="External"/><Relationship Id="rId2" Type="http://schemas.openxmlformats.org/officeDocument/2006/relationships/hyperlink" Target="http://www.aedweb.org" TargetMode="External"/><Relationship Id="rId1" Type="http://schemas.openxmlformats.org/officeDocument/2006/relationships/slideLayout" Target="../slideLayouts/slideLayout12.xml"/><Relationship Id="rId6" Type="http://schemas.openxmlformats.org/officeDocument/2006/relationships/hyperlink" Target="http://www.cdc.gov/growthcharts/charts.htm" TargetMode="External"/><Relationship Id="rId11" Type="http://schemas.openxmlformats.org/officeDocument/2006/relationships/hyperlink" Target="http://www.adolescenthealth.org/Topics-in-Adolescent-Health/Eating-Disorders-and-Nutrition.aspx" TargetMode="External"/><Relationship Id="rId5" Type="http://schemas.openxmlformats.org/officeDocument/2006/relationships/hyperlink" Target="http://www.psychiatry.org/mental-health/eating-disorders" TargetMode="External"/><Relationship Id="rId10" Type="http://schemas.openxmlformats.org/officeDocument/2006/relationships/hyperlink" Target="http://www.nimh.nih.gov/health/topics/eating-disorders/index.shtml" TargetMode="External"/><Relationship Id="rId4" Type="http://schemas.openxmlformats.org/officeDocument/2006/relationships/hyperlink" Target="http://www.aap.org/en-us/search/pages/results.aspx?k=eating%20disorders" TargetMode="External"/><Relationship Id="rId9" Type="http://schemas.openxmlformats.org/officeDocument/2006/relationships/hyperlink" Target="http://www.nationaleatingdisorders.org"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hyperlink" Target="http://www.aafp.org/afp/2015/0101/p46.html" TargetMode="External"/><Relationship Id="rId7"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2.xml"/><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Shape 32"/>
          <p:cNvSpPr>
            <a:spLocks noGrp="1"/>
          </p:cNvSpPr>
          <p:nvPr>
            <p:ph type="title"/>
          </p:nvPr>
        </p:nvSpPr>
        <p:spPr>
          <a:prstGeom prst="rect">
            <a:avLst/>
          </a:prstGeom>
        </p:spPr>
        <p:txBody>
          <a:bodyPr/>
          <a:lstStyle/>
          <a:p>
            <a:pPr lvl="0">
              <a:defRPr sz="1800"/>
            </a:pPr>
            <a:r>
              <a:rPr sz="8000"/>
              <a:t>Eating Disorders in Primary Care</a:t>
            </a:r>
          </a:p>
        </p:txBody>
      </p:sp>
      <p:sp>
        <p:nvSpPr>
          <p:cNvPr id="33" name="Shape 33"/>
          <p:cNvSpPr>
            <a:spLocks noGrp="1"/>
          </p:cNvSpPr>
          <p:nvPr>
            <p:ph type="body" idx="1"/>
          </p:nvPr>
        </p:nvSpPr>
        <p:spPr>
          <a:prstGeom prst="rect">
            <a:avLst/>
          </a:prstGeom>
        </p:spPr>
        <p:txBody>
          <a:bodyPr/>
          <a:lstStyle/>
          <a:p>
            <a:pPr lvl="0">
              <a:defRPr sz="1800"/>
            </a:pPr>
            <a:r>
              <a:rPr sz="3200"/>
              <a:t>Anorexia Nervosa, Bulimia Nervosa, and Binge-Eating Disorder (BED)</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Shape 68"/>
          <p:cNvSpPr>
            <a:spLocks noGrp="1"/>
          </p:cNvSpPr>
          <p:nvPr>
            <p:ph type="title"/>
          </p:nvPr>
        </p:nvSpPr>
        <p:spPr>
          <a:xfrm>
            <a:off x="952500" y="149915"/>
            <a:ext cx="11099801" cy="2159001"/>
          </a:xfrm>
          <a:prstGeom prst="rect">
            <a:avLst/>
          </a:prstGeom>
        </p:spPr>
        <p:txBody>
          <a:bodyPr/>
          <a:lstStyle>
            <a:lvl1pPr>
              <a:defRPr sz="5500"/>
            </a:lvl1pPr>
          </a:lstStyle>
          <a:p>
            <a:pPr lvl="0">
              <a:defRPr sz="1800"/>
            </a:pPr>
            <a:r>
              <a:rPr sz="5500"/>
              <a:t>AAFP treatment recommendations</a:t>
            </a:r>
          </a:p>
        </p:txBody>
      </p:sp>
      <p:pic>
        <p:nvPicPr>
          <p:cNvPr id="69" name="pasted-image.png"/>
          <p:cNvPicPr/>
          <p:nvPr/>
        </p:nvPicPr>
        <p:blipFill>
          <a:blip r:embed="rId2">
            <a:extLst/>
          </a:blip>
          <a:stretch>
            <a:fillRect/>
          </a:stretch>
        </p:blipFill>
        <p:spPr>
          <a:xfrm>
            <a:off x="1195295" y="1695966"/>
            <a:ext cx="10614210" cy="6361668"/>
          </a:xfrm>
          <a:prstGeom prst="rect">
            <a:avLst/>
          </a:prstGeom>
          <a:ln w="12700">
            <a:miter lim="400000"/>
          </a:ln>
        </p:spPr>
      </p:pic>
      <p:sp>
        <p:nvSpPr>
          <p:cNvPr id="70" name="Shape 70"/>
          <p:cNvSpPr/>
          <p:nvPr/>
        </p:nvSpPr>
        <p:spPr>
          <a:xfrm>
            <a:off x="1089523" y="8678635"/>
            <a:ext cx="10825754" cy="8255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spAutoFit/>
          </a:bodyPr>
          <a:lstStyle/>
          <a:p>
            <a:pPr lvl="0">
              <a:defRPr sz="1800"/>
            </a:pPr>
            <a:r>
              <a:rPr sz="1600"/>
              <a:t>From Harrington BC, Jimerson M, Haxton C, Jimerson DC Initial evaluation, diagnosis, and treatment of anorexia nervosa and bulimia nervosa. Am Fam Physician. 2015 Jan 1;91(1):46-52. PubMed PMID: 25591200.</a:t>
            </a:r>
          </a:p>
          <a:p>
            <a:pPr lvl="0">
              <a:defRPr sz="1800"/>
            </a:pPr>
            <a:r>
              <a:rPr sz="1600" u="sng">
                <a:hlinkClick r:id="rId3"/>
              </a:rPr>
              <a:t>http://www.aafp.org/afp/2015/0101/p46.html</a:t>
            </a: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 name="pasted-image.png"/>
          <p:cNvPicPr/>
          <p:nvPr/>
        </p:nvPicPr>
        <p:blipFill>
          <a:blip r:embed="rId2">
            <a:extLst/>
          </a:blip>
          <a:stretch>
            <a:fillRect/>
          </a:stretch>
        </p:blipFill>
        <p:spPr>
          <a:xfrm>
            <a:off x="850899" y="2125215"/>
            <a:ext cx="11303001" cy="6197601"/>
          </a:xfrm>
          <a:prstGeom prst="rect">
            <a:avLst/>
          </a:prstGeom>
          <a:ln w="12700">
            <a:miter lim="400000"/>
          </a:ln>
        </p:spPr>
      </p:pic>
      <p:sp>
        <p:nvSpPr>
          <p:cNvPr id="73" name="Shape 73"/>
          <p:cNvSpPr/>
          <p:nvPr/>
        </p:nvSpPr>
        <p:spPr>
          <a:xfrm>
            <a:off x="2494813" y="475298"/>
            <a:ext cx="8015174" cy="1193801"/>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p>
            <a:pPr lvl="0">
              <a:defRPr sz="1800"/>
            </a:pPr>
            <a:r>
              <a:rPr sz="3600"/>
              <a:t>Guided Self-Help for Bulimia Nervosa </a:t>
            </a:r>
          </a:p>
          <a:p>
            <a:pPr lvl="0">
              <a:defRPr sz="1800"/>
            </a:pPr>
            <a:r>
              <a:rPr sz="3600"/>
              <a:t>and Binge-Eating Disorder</a:t>
            </a:r>
          </a:p>
        </p:txBody>
      </p:sp>
      <p:sp>
        <p:nvSpPr>
          <p:cNvPr id="74" name="Shape 74"/>
          <p:cNvSpPr/>
          <p:nvPr/>
        </p:nvSpPr>
        <p:spPr>
          <a:xfrm>
            <a:off x="1089523" y="8478711"/>
            <a:ext cx="10825753" cy="8255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spAutoFit/>
          </a:bodyPr>
          <a:lstStyle/>
          <a:p>
            <a:pPr lvl="0">
              <a:defRPr sz="1800"/>
            </a:pPr>
            <a:r>
              <a:rPr sz="1600"/>
              <a:t>From Harrington BC, Jimerson M, Haxton C, Jimerson DC Initial evaluation, diagnosis, and treatment of anorexia nervosa and bulimia nervosa. Am Fam Physician. 2015 Jan 1;91(1):46-52. PubMed PMID: 25591200.</a:t>
            </a:r>
          </a:p>
          <a:p>
            <a:pPr lvl="0">
              <a:defRPr sz="1800"/>
            </a:pPr>
            <a:r>
              <a:rPr sz="1600" u="sng">
                <a:hlinkClick r:id="rId3"/>
              </a:rPr>
              <a:t>http://www.aafp.org/afp/2015/0101/p46.html</a:t>
            </a: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Shape 76"/>
          <p:cNvSpPr/>
          <p:nvPr/>
        </p:nvSpPr>
        <p:spPr>
          <a:xfrm>
            <a:off x="633106" y="2755899"/>
            <a:ext cx="5414376" cy="56896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spAutoFit/>
          </a:bodyPr>
          <a:lstStyle/>
          <a:p>
            <a:pPr lvl="0">
              <a:defRPr sz="1800"/>
            </a:pPr>
            <a:r>
              <a:rPr sz="1700" b="1"/>
              <a:t>A Plan of Eating</a:t>
            </a:r>
          </a:p>
          <a:p>
            <a:pPr lvl="0">
              <a:defRPr sz="1800"/>
            </a:pPr>
            <a:r>
              <a:rPr sz="1700"/>
              <a:t>A plan of eating helps us abstain from compulsive eating. This tool helps us deal with the physical aspects of our disease and achieve physical recovery.</a:t>
            </a:r>
          </a:p>
          <a:p>
            <a:pPr lvl="0">
              <a:defRPr sz="1800"/>
            </a:pPr>
            <a:endParaRPr sz="1700"/>
          </a:p>
          <a:p>
            <a:pPr lvl="0">
              <a:defRPr sz="1800"/>
            </a:pPr>
            <a:r>
              <a:rPr sz="1700" b="1"/>
              <a:t>Sponsorship</a:t>
            </a:r>
          </a:p>
          <a:p>
            <a:pPr lvl="0">
              <a:defRPr sz="1800"/>
            </a:pPr>
            <a:r>
              <a:rPr sz="1700"/>
              <a:t>We ask a sponsor to help us through our program of recovery on all three levels, physical, emotional, and spiritual.</a:t>
            </a:r>
          </a:p>
          <a:p>
            <a:pPr lvl="0">
              <a:defRPr sz="1800"/>
            </a:pPr>
            <a:endParaRPr sz="1700"/>
          </a:p>
          <a:p>
            <a:pPr lvl="0">
              <a:defRPr sz="1800"/>
            </a:pPr>
            <a:r>
              <a:rPr sz="1700" b="1"/>
              <a:t>Meetings</a:t>
            </a:r>
          </a:p>
          <a:p>
            <a:pPr lvl="0">
              <a:defRPr sz="1800"/>
            </a:pPr>
            <a:r>
              <a:rPr sz="1700"/>
              <a:t>Meetings give us an opportunity to identify our common problems, confirm our common solution through the Twelve Steps, and share the gifts we receive through this program. In addition to face-to-face meetings, OA has telephone and online meetings.</a:t>
            </a:r>
          </a:p>
          <a:p>
            <a:pPr lvl="0">
              <a:defRPr sz="1800"/>
            </a:pPr>
            <a:endParaRPr sz="1700"/>
          </a:p>
          <a:p>
            <a:pPr lvl="0">
              <a:defRPr sz="1800"/>
            </a:pPr>
            <a:r>
              <a:rPr sz="1700" b="1"/>
              <a:t>Telephone</a:t>
            </a:r>
          </a:p>
          <a:p>
            <a:pPr lvl="0">
              <a:defRPr sz="1800"/>
            </a:pPr>
            <a:r>
              <a:rPr sz="1700"/>
              <a:t>Many members call, text, or email their sponsors and other OA members daily. Telephone or electronic contact also provides an immediate outlet for those hard-to-handle highs and lows we may experience.</a:t>
            </a:r>
          </a:p>
        </p:txBody>
      </p:sp>
      <p:sp>
        <p:nvSpPr>
          <p:cNvPr id="77" name="Shape 77"/>
          <p:cNvSpPr/>
          <p:nvPr/>
        </p:nvSpPr>
        <p:spPr>
          <a:xfrm>
            <a:off x="6611486" y="2374898"/>
            <a:ext cx="5414376" cy="6451604"/>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spAutoFit/>
          </a:bodyPr>
          <a:lstStyle/>
          <a:p>
            <a:pPr lvl="0">
              <a:defRPr sz="1800"/>
            </a:pPr>
            <a:r>
              <a:rPr sz="1700" b="1"/>
              <a:t>Writing</a:t>
            </a:r>
          </a:p>
          <a:p>
            <a:pPr lvl="0">
              <a:defRPr sz="1800"/>
            </a:pPr>
            <a:r>
              <a:rPr sz="1700"/>
              <a:t>Writing helps us to better understand our actions and reactions in a way that is often not revealed to us by simply thinking or talking about them.</a:t>
            </a:r>
          </a:p>
          <a:p>
            <a:pPr lvl="0">
              <a:defRPr sz="1800"/>
            </a:pPr>
            <a:endParaRPr sz="1700"/>
          </a:p>
          <a:p>
            <a:pPr lvl="0">
              <a:defRPr sz="1800"/>
            </a:pPr>
            <a:r>
              <a:rPr sz="1700" b="1"/>
              <a:t>Literature</a:t>
            </a:r>
          </a:p>
          <a:p>
            <a:pPr lvl="0">
              <a:defRPr sz="1800"/>
            </a:pPr>
            <a:r>
              <a:rPr sz="1700"/>
              <a:t>We read OA approved books, pamphlets, and Lifeline Magazine. Reading literature daily reinforces how to live the Twelve Steps and Twelve Traditions.</a:t>
            </a:r>
          </a:p>
          <a:p>
            <a:pPr lvl="0">
              <a:defRPr sz="1800"/>
            </a:pPr>
            <a:endParaRPr sz="1700"/>
          </a:p>
          <a:p>
            <a:pPr lvl="0">
              <a:defRPr sz="1800"/>
            </a:pPr>
            <a:r>
              <a:rPr sz="1700" b="1"/>
              <a:t>Action</a:t>
            </a:r>
            <a:r>
              <a:rPr sz="1700"/>
              <a:t> </a:t>
            </a:r>
            <a:r>
              <a:rPr sz="1700" b="1"/>
              <a:t>Plan</a:t>
            </a:r>
            <a:endParaRPr sz="1700"/>
          </a:p>
          <a:p>
            <a:pPr lvl="0">
              <a:defRPr sz="1800"/>
            </a:pPr>
            <a:r>
              <a:rPr sz="1700"/>
              <a:t>An action plan is the process of identifying and implementing attainable actions that are necessary to support our individual abstinence. Just like our plan of eating, it may vary widely among members and may need to be adjusted to bring structure, balance, and manageability into our lives.</a:t>
            </a:r>
          </a:p>
          <a:p>
            <a:pPr lvl="0">
              <a:defRPr sz="1800"/>
            </a:pPr>
            <a:endParaRPr sz="1700"/>
          </a:p>
          <a:p>
            <a:pPr lvl="0">
              <a:defRPr sz="1800"/>
            </a:pPr>
            <a:r>
              <a:rPr sz="1700" b="1"/>
              <a:t>Anonymity</a:t>
            </a:r>
          </a:p>
          <a:p>
            <a:pPr lvl="0">
              <a:defRPr sz="1800"/>
            </a:pPr>
            <a:r>
              <a:rPr sz="1700"/>
              <a:t>Anonymity guarantees we will place principles before personalities.</a:t>
            </a:r>
          </a:p>
          <a:p>
            <a:pPr lvl="0">
              <a:defRPr sz="1800"/>
            </a:pPr>
            <a:endParaRPr sz="1700"/>
          </a:p>
          <a:p>
            <a:pPr lvl="0">
              <a:defRPr sz="1800"/>
            </a:pPr>
            <a:r>
              <a:rPr sz="1700" b="1"/>
              <a:t>Service</a:t>
            </a:r>
          </a:p>
          <a:p>
            <a:pPr lvl="0">
              <a:defRPr sz="1800"/>
            </a:pPr>
            <a:r>
              <a:rPr sz="1700"/>
              <a:t>Any form of service that helps a reach fellow sufferer adds to the quality of our own recovery.</a:t>
            </a:r>
          </a:p>
        </p:txBody>
      </p:sp>
      <p:sp>
        <p:nvSpPr>
          <p:cNvPr id="78" name="Shape 78"/>
          <p:cNvSpPr/>
          <p:nvPr/>
        </p:nvSpPr>
        <p:spPr>
          <a:xfrm>
            <a:off x="3278886" y="581930"/>
            <a:ext cx="6447029" cy="1257301"/>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p>
            <a:pPr lvl="0">
              <a:defRPr sz="1800"/>
            </a:pPr>
            <a:r>
              <a:rPr sz="3600"/>
              <a:t>Overeater’s Anonymous</a:t>
            </a:r>
          </a:p>
          <a:p>
            <a:pPr lvl="0">
              <a:defRPr sz="1800"/>
            </a:pPr>
            <a:r>
              <a:rPr sz="2000" u="sng">
                <a:hlinkClick r:id="rId2"/>
              </a:rPr>
              <a:t>www.oa.org</a:t>
            </a:r>
            <a:endParaRPr sz="2000"/>
          </a:p>
          <a:p>
            <a:pPr lvl="0">
              <a:defRPr sz="1800"/>
            </a:pPr>
            <a:r>
              <a:rPr sz="2000" u="sng">
                <a:hlinkClick r:id="rId3"/>
              </a:rPr>
              <a:t>https://www.oa.org/pdfs/is_food_a_problem_for_you.pdf</a:t>
            </a:r>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 name="Shape 80"/>
          <p:cNvSpPr>
            <a:spLocks noGrp="1"/>
          </p:cNvSpPr>
          <p:nvPr>
            <p:ph type="title"/>
          </p:nvPr>
        </p:nvSpPr>
        <p:spPr>
          <a:xfrm>
            <a:off x="952500" y="444500"/>
            <a:ext cx="11099800" cy="1563015"/>
          </a:xfrm>
          <a:prstGeom prst="rect">
            <a:avLst/>
          </a:prstGeom>
        </p:spPr>
        <p:txBody>
          <a:bodyPr/>
          <a:lstStyle/>
          <a:p>
            <a:pPr lvl="0" defTabSz="543305">
              <a:defRPr sz="1800"/>
            </a:pPr>
            <a:r>
              <a:rPr sz="3720"/>
              <a:t>Food Addicts Anonymous</a:t>
            </a:r>
            <a:r>
              <a:rPr sz="7440"/>
              <a:t> </a:t>
            </a:r>
          </a:p>
          <a:p>
            <a:pPr lvl="0" defTabSz="543305">
              <a:defRPr sz="1800"/>
            </a:pPr>
            <a:r>
              <a:rPr sz="2139" u="sng">
                <a:hlinkClick r:id="rId2"/>
              </a:rPr>
              <a:t>http://www.foodaddictsanonymous.org/</a:t>
            </a:r>
          </a:p>
        </p:txBody>
      </p:sp>
      <p:pic>
        <p:nvPicPr>
          <p:cNvPr id="81" name="pasted-image.png"/>
          <p:cNvPicPr/>
          <p:nvPr/>
        </p:nvPicPr>
        <p:blipFill>
          <a:blip r:embed="rId3">
            <a:extLst/>
          </a:blip>
          <a:stretch>
            <a:fillRect/>
          </a:stretch>
        </p:blipFill>
        <p:spPr>
          <a:xfrm>
            <a:off x="5992652" y="4567154"/>
            <a:ext cx="6146801" cy="4800601"/>
          </a:xfrm>
          <a:prstGeom prst="rect">
            <a:avLst/>
          </a:prstGeom>
          <a:ln w="12700">
            <a:miter lim="400000"/>
          </a:ln>
        </p:spPr>
      </p:pic>
      <p:sp>
        <p:nvSpPr>
          <p:cNvPr id="82" name="Shape 82"/>
          <p:cNvSpPr/>
          <p:nvPr/>
        </p:nvSpPr>
        <p:spPr>
          <a:xfrm>
            <a:off x="603407" y="2214184"/>
            <a:ext cx="11797986" cy="21463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spAutoFit/>
          </a:bodyPr>
          <a:lstStyle/>
          <a:p>
            <a:pPr lvl="0">
              <a:defRPr sz="1800"/>
            </a:pPr>
            <a:endParaRPr sz="1900"/>
          </a:p>
          <a:p>
            <a:pPr lvl="0">
              <a:defRPr sz="1800"/>
            </a:pPr>
            <a:r>
              <a:rPr sz="1900"/>
              <a:t>“Food Addicts Anonymous is an organization that believes that Food Addiction is a biochemical disorder that occurs at a cellular level and therefore cannot be cured by willpower or by therapy alone. We feel that food addiction is not a moral or character issue. This Twelve Step program believes that food addiction can be managed by abstaining from (eliminating) addictive foods, following a program of sound nutrition (a food plan), and working the Twelve Steps of the program. After we have gone through a process of withdrawal from addictive foods many of us have experienced miraculous life-style changes.”</a:t>
            </a:r>
          </a:p>
        </p:txBody>
      </p:sp>
      <p:sp>
        <p:nvSpPr>
          <p:cNvPr id="83" name="Shape 83"/>
          <p:cNvSpPr/>
          <p:nvPr/>
        </p:nvSpPr>
        <p:spPr>
          <a:xfrm>
            <a:off x="642130" y="4694154"/>
            <a:ext cx="5070211" cy="45466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spAutoFit/>
          </a:bodyPr>
          <a:lstStyle/>
          <a:p>
            <a:pPr marL="321027" lvl="0" indent="-321027" algn="l">
              <a:spcBef>
                <a:spcPts val="800"/>
              </a:spcBef>
              <a:buSzPct val="75000"/>
              <a:buChar char="•"/>
              <a:defRPr sz="1800"/>
            </a:pPr>
            <a:r>
              <a:rPr sz="2600"/>
              <a:t>Have I tried and failed to control my eating before?</a:t>
            </a:r>
          </a:p>
          <a:p>
            <a:pPr marL="321027" lvl="0" indent="-321027" algn="l">
              <a:spcBef>
                <a:spcPts val="800"/>
              </a:spcBef>
              <a:buSzPct val="75000"/>
              <a:buChar char="•"/>
              <a:defRPr sz="1800"/>
            </a:pPr>
            <a:r>
              <a:rPr sz="2600"/>
              <a:t>Do I binge-eat, especially when I’m feeling angry or sad?</a:t>
            </a:r>
          </a:p>
          <a:p>
            <a:pPr marL="321027" lvl="0" indent="-321027" algn="l">
              <a:spcBef>
                <a:spcPts val="800"/>
              </a:spcBef>
              <a:buSzPct val="75000"/>
              <a:buChar char="•"/>
              <a:defRPr sz="1800"/>
            </a:pPr>
            <a:r>
              <a:rPr sz="2600"/>
              <a:t>Do I hide food?</a:t>
            </a:r>
          </a:p>
          <a:p>
            <a:pPr marL="321027" lvl="0" indent="-321027" algn="l">
              <a:spcBef>
                <a:spcPts val="800"/>
              </a:spcBef>
              <a:buSzPct val="75000"/>
              <a:buChar char="•"/>
              <a:defRPr sz="1800"/>
            </a:pPr>
            <a:r>
              <a:rPr sz="2600"/>
              <a:t>Do I feel guilty when I’m done eating?</a:t>
            </a:r>
          </a:p>
          <a:p>
            <a:pPr marL="321027" lvl="0" indent="-321027" algn="l">
              <a:spcBef>
                <a:spcPts val="800"/>
              </a:spcBef>
              <a:buSzPct val="75000"/>
              <a:buChar char="•"/>
              <a:defRPr sz="1800"/>
            </a:pPr>
            <a:r>
              <a:rPr sz="2600"/>
              <a:t>Do I think about eating even when I’m not hungry?</a:t>
            </a:r>
          </a:p>
          <a:p>
            <a:pPr marL="321027" lvl="0" indent="-321027" algn="l">
              <a:spcBef>
                <a:spcPts val="800"/>
              </a:spcBef>
              <a:buSzPct val="75000"/>
              <a:buChar char="•"/>
              <a:defRPr sz="1800"/>
            </a:pPr>
            <a:r>
              <a:rPr sz="2600"/>
              <a:t>Do I eat until I feel sick?</a:t>
            </a:r>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5" name="pasted-image.png"/>
          <p:cNvPicPr/>
          <p:nvPr/>
        </p:nvPicPr>
        <p:blipFill>
          <a:blip r:embed="rId2">
            <a:extLst/>
          </a:blip>
          <a:stretch>
            <a:fillRect/>
          </a:stretch>
        </p:blipFill>
        <p:spPr>
          <a:xfrm>
            <a:off x="687066" y="470684"/>
            <a:ext cx="11874078" cy="8461649"/>
          </a:xfrm>
          <a:prstGeom prst="rect">
            <a:avLst/>
          </a:prstGeom>
          <a:ln w="12700">
            <a:miter lim="400000"/>
          </a:ln>
        </p:spPr>
      </p:pic>
      <p:sp>
        <p:nvSpPr>
          <p:cNvPr id="86" name="Shape 86"/>
          <p:cNvSpPr/>
          <p:nvPr/>
        </p:nvSpPr>
        <p:spPr>
          <a:xfrm>
            <a:off x="1026552" y="8932333"/>
            <a:ext cx="11201401" cy="6096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spAutoFit/>
          </a:bodyPr>
          <a:lstStyle>
            <a:lvl1pPr>
              <a:defRPr sz="1700"/>
            </a:lvl1pPr>
          </a:lstStyle>
          <a:p>
            <a:pPr lvl="0">
              <a:defRPr sz="1800"/>
            </a:pPr>
            <a:r>
              <a:rPr sz="1700"/>
              <a:t>From Williams PM, Goodie J, Motsinger CD. Treating eating disorders in primary care. Am Fam Physician. 2008 Jan 15;77(2):187-95. Review. PubMed PMID: 18246888. </a:t>
            </a:r>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 name="Shape 88"/>
          <p:cNvSpPr>
            <a:spLocks noGrp="1"/>
          </p:cNvSpPr>
          <p:nvPr>
            <p:ph type="title"/>
          </p:nvPr>
        </p:nvSpPr>
        <p:spPr>
          <a:prstGeom prst="rect">
            <a:avLst/>
          </a:prstGeom>
        </p:spPr>
        <p:txBody>
          <a:bodyPr/>
          <a:lstStyle/>
          <a:p>
            <a:pPr lvl="0">
              <a:defRPr sz="1800"/>
            </a:pPr>
            <a:r>
              <a:rPr sz="8000"/>
              <a:t>Don’t forget…</a:t>
            </a:r>
          </a:p>
        </p:txBody>
      </p:sp>
      <p:sp>
        <p:nvSpPr>
          <p:cNvPr id="89" name="Shape 89"/>
          <p:cNvSpPr/>
          <p:nvPr/>
        </p:nvSpPr>
        <p:spPr>
          <a:xfrm>
            <a:off x="952500" y="3051795"/>
            <a:ext cx="11099801" cy="4978420"/>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spAutoFit/>
          </a:bodyPr>
          <a:lstStyle/>
          <a:p>
            <a:pPr marL="352777" lvl="0" indent="-352777" algn="l">
              <a:buSzPct val="100000"/>
              <a:buAutoNum type="arabicPeriod"/>
              <a:defRPr sz="1800"/>
            </a:pPr>
            <a:r>
              <a:rPr sz="2000" b="1"/>
              <a:t>Patients with EDs may not acknowledge that they are ill, and/or they may be ambivalent about accepting treatment.</a:t>
            </a:r>
            <a:r>
              <a:rPr sz="2000"/>
              <a:t> This is a symptom of their illness. Patients may minimize, rationalize, or hide ED symptoms and/or behaviors. Their persuasive rationality and competence in other areas of life can disguise the severity of their illness. Outside support and assistance with decision-making will likely be necessary regardless of age.</a:t>
            </a:r>
          </a:p>
          <a:p>
            <a:pPr marL="352777" lvl="0" indent="-352777" algn="l">
              <a:buSzPct val="100000"/>
              <a:buAutoNum type="arabicPeriod"/>
              <a:defRPr sz="1800"/>
            </a:pPr>
            <a:r>
              <a:rPr sz="2000" b="1"/>
              <a:t>Parents/guardians are the frontline help-seekers for children, adolescents, and young adults with EDs.</a:t>
            </a:r>
            <a:r>
              <a:rPr sz="2000"/>
              <a:t> Trust their concerns. Even a single consultation about a child’s eating behavior or weight/shape concerns is a strong predictor of the presence or potential development of an ED.</a:t>
            </a:r>
          </a:p>
          <a:p>
            <a:pPr marL="352777" lvl="0" indent="-352777" algn="l">
              <a:buSzPct val="100000"/>
              <a:buAutoNum type="arabicPeriod"/>
              <a:defRPr sz="1800"/>
            </a:pPr>
            <a:r>
              <a:rPr sz="2000" b="1"/>
              <a:t>Diffuse blame.</a:t>
            </a:r>
            <a:r>
              <a:rPr sz="2000"/>
              <a:t> Help families understand that they did not cause the illness; neither did their child/family member choose to have it.</a:t>
            </a:r>
          </a:p>
          <a:p>
            <a:pPr marL="352777" lvl="0" indent="-352777" algn="l">
              <a:buSzPct val="100000"/>
              <a:buAutoNum type="arabicPeriod"/>
              <a:defRPr sz="1800"/>
            </a:pPr>
            <a:r>
              <a:rPr sz="2000" b="1"/>
              <a:t>Monitor physical health including vital signs and laboratory tests.</a:t>
            </a:r>
            <a:r>
              <a:rPr sz="2000"/>
              <a:t> Clinicians need to remember that physical exam and laboratory tests may be normal even in the presence of a life-threatening ED.</a:t>
            </a:r>
          </a:p>
          <a:p>
            <a:pPr marL="352777" lvl="0" indent="-352777" algn="l">
              <a:buSzPct val="100000"/>
              <a:buAutoNum type="arabicPeriod"/>
              <a:defRPr sz="1800"/>
            </a:pPr>
            <a:r>
              <a:rPr sz="2000" b="1"/>
              <a:t>Psychiatric risk. </a:t>
            </a:r>
            <a:r>
              <a:rPr sz="2000"/>
              <a:t>Always assess for psychiatric risk, including suicidal and self-harm thoughts, plans and/or intent. Up to 1/2 of deaths related to EDs are due to suicide.</a:t>
            </a:r>
          </a:p>
        </p:txBody>
      </p:sp>
      <p:sp>
        <p:nvSpPr>
          <p:cNvPr id="90" name="Shape 90"/>
          <p:cNvSpPr/>
          <p:nvPr/>
        </p:nvSpPr>
        <p:spPr>
          <a:xfrm>
            <a:off x="2458335" y="8874053"/>
            <a:ext cx="8421422" cy="762001"/>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p>
            <a:pPr lvl="0">
              <a:defRPr sz="1800"/>
            </a:pPr>
            <a:r>
              <a:rPr sz="2200"/>
              <a:t>From the </a:t>
            </a:r>
            <a:r>
              <a:rPr sz="2200" i="1"/>
              <a:t>Academy for Eating Disorders’ A Guide to Medical Care</a:t>
            </a:r>
            <a:r>
              <a:rPr sz="2200"/>
              <a:t> </a:t>
            </a:r>
          </a:p>
          <a:p>
            <a:pPr lvl="0">
              <a:defRPr sz="1800"/>
            </a:pPr>
            <a:r>
              <a:rPr sz="2200" u="sng">
                <a:hlinkClick r:id="rId2"/>
              </a:rPr>
              <a:t>http://www.aedweb.org/images//2016MCSGV3.pdf</a:t>
            </a:r>
          </a:p>
        </p:txBody>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 name="Shape 92"/>
          <p:cNvSpPr/>
          <p:nvPr/>
        </p:nvSpPr>
        <p:spPr>
          <a:xfrm>
            <a:off x="774820" y="888999"/>
            <a:ext cx="9528620" cy="7975601"/>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p>
            <a:pPr lvl="0" algn="l">
              <a:defRPr sz="1800"/>
            </a:pPr>
            <a:r>
              <a:rPr sz="1700" b="1"/>
              <a:t>Resources About Eating Disorders</a:t>
            </a:r>
          </a:p>
          <a:p>
            <a:pPr lvl="0" algn="l">
              <a:defRPr sz="1800"/>
            </a:pPr>
            <a:endParaRPr sz="1700"/>
          </a:p>
          <a:p>
            <a:pPr lvl="0" algn="l">
              <a:defRPr sz="1800"/>
            </a:pPr>
            <a:r>
              <a:rPr sz="1700"/>
              <a:t>Academy for Eating Disorders</a:t>
            </a:r>
          </a:p>
          <a:p>
            <a:pPr lvl="0" algn="l">
              <a:defRPr sz="1800"/>
            </a:pPr>
            <a:r>
              <a:rPr sz="1700" u="sng">
                <a:hlinkClick r:id="rId2"/>
              </a:rPr>
              <a:t>http://www.aedweb.org</a:t>
            </a:r>
            <a:endParaRPr sz="1700"/>
          </a:p>
          <a:p>
            <a:pPr lvl="0" algn="l">
              <a:defRPr sz="1800"/>
            </a:pPr>
            <a:endParaRPr sz="1700"/>
          </a:p>
          <a:p>
            <a:pPr lvl="0" algn="l">
              <a:defRPr sz="1800"/>
            </a:pPr>
            <a:r>
              <a:rPr sz="1700"/>
              <a:t>American Academy of Family Physicians</a:t>
            </a:r>
          </a:p>
          <a:p>
            <a:pPr lvl="0" algn="l">
              <a:defRPr sz="1800"/>
            </a:pPr>
            <a:r>
              <a:rPr sz="1700" u="sng">
                <a:hlinkClick r:id="rId3"/>
              </a:rPr>
              <a:t>http://familydoctor.org/familydoctor/en/diseases-conditions/eating-disorders.html</a:t>
            </a:r>
            <a:endParaRPr sz="1700"/>
          </a:p>
          <a:p>
            <a:pPr lvl="0" algn="l">
              <a:defRPr sz="1800"/>
            </a:pPr>
            <a:endParaRPr sz="1700"/>
          </a:p>
          <a:p>
            <a:pPr lvl="0" algn="l">
              <a:defRPr sz="1800"/>
            </a:pPr>
            <a:r>
              <a:rPr sz="1700"/>
              <a:t>American Academy of Pediatrics</a:t>
            </a:r>
          </a:p>
          <a:p>
            <a:pPr lvl="0" algn="l">
              <a:defRPr sz="1800"/>
            </a:pPr>
            <a:r>
              <a:rPr sz="1700" u="sng">
                <a:hlinkClick r:id="rId4"/>
              </a:rPr>
              <a:t>http://www.aap.org/en-us/search/pages/results.aspx?k=eating%20disorders</a:t>
            </a:r>
            <a:endParaRPr sz="1700"/>
          </a:p>
          <a:p>
            <a:pPr lvl="0" algn="l">
              <a:defRPr sz="1800"/>
            </a:pPr>
            <a:endParaRPr sz="1700"/>
          </a:p>
          <a:p>
            <a:pPr lvl="0" algn="l">
              <a:defRPr sz="1800"/>
            </a:pPr>
            <a:r>
              <a:rPr sz="1700"/>
              <a:t>American Psychiatric Association</a:t>
            </a:r>
          </a:p>
          <a:p>
            <a:pPr lvl="0" algn="l">
              <a:defRPr sz="1800"/>
            </a:pPr>
            <a:r>
              <a:rPr sz="1700" u="sng">
                <a:hlinkClick r:id="rId5"/>
              </a:rPr>
              <a:t>http://www.psychiatry.org/mental-health/eating-disorders</a:t>
            </a:r>
            <a:endParaRPr sz="1700"/>
          </a:p>
          <a:p>
            <a:pPr lvl="0" algn="l">
              <a:defRPr sz="1800"/>
            </a:pPr>
            <a:endParaRPr sz="1700"/>
          </a:p>
          <a:p>
            <a:pPr lvl="0" algn="l">
              <a:defRPr sz="1800"/>
            </a:pPr>
            <a:r>
              <a:rPr sz="1700"/>
              <a:t>Centers for Disease Control and Prevention (growth charts)</a:t>
            </a:r>
          </a:p>
          <a:p>
            <a:pPr lvl="0" algn="l">
              <a:defRPr sz="1800"/>
            </a:pPr>
            <a:r>
              <a:rPr sz="1700" u="sng">
                <a:hlinkClick r:id="rId6"/>
              </a:rPr>
              <a:t>http://www.cdc.gov/growthcharts/charts.htm</a:t>
            </a:r>
            <a:endParaRPr sz="1700"/>
          </a:p>
          <a:p>
            <a:pPr lvl="0" algn="l">
              <a:defRPr sz="1800"/>
            </a:pPr>
            <a:endParaRPr sz="1700"/>
          </a:p>
          <a:p>
            <a:pPr lvl="0" algn="l">
              <a:defRPr sz="1800"/>
            </a:pPr>
            <a:r>
              <a:rPr sz="1700"/>
              <a:t>Families Empowered and Supporting Treatment of Eating Disorders</a:t>
            </a:r>
          </a:p>
          <a:p>
            <a:pPr lvl="0" algn="l">
              <a:defRPr sz="1800"/>
            </a:pPr>
            <a:r>
              <a:rPr sz="1700" u="sng">
                <a:hlinkClick r:id="rId7"/>
              </a:rPr>
              <a:t>http://feast-ed.site-ym.com/</a:t>
            </a:r>
            <a:endParaRPr sz="1700"/>
          </a:p>
          <a:p>
            <a:pPr lvl="0" algn="l">
              <a:defRPr sz="1800"/>
            </a:pPr>
            <a:endParaRPr sz="1700"/>
          </a:p>
          <a:p>
            <a:pPr lvl="0" algn="l">
              <a:defRPr sz="1800"/>
            </a:pPr>
            <a:r>
              <a:rPr sz="1700"/>
              <a:t>National Association of Anorexia Nervosa and Associated Disorders</a:t>
            </a:r>
          </a:p>
          <a:p>
            <a:pPr lvl="0" algn="l">
              <a:defRPr sz="1800"/>
            </a:pPr>
            <a:r>
              <a:rPr sz="1700" u="sng">
                <a:hlinkClick r:id="rId8"/>
              </a:rPr>
              <a:t>http://www.anad.org</a:t>
            </a:r>
            <a:endParaRPr sz="1700"/>
          </a:p>
          <a:p>
            <a:pPr lvl="0" algn="l">
              <a:defRPr sz="1800"/>
            </a:pPr>
            <a:endParaRPr sz="1700"/>
          </a:p>
          <a:p>
            <a:pPr lvl="0" algn="l">
              <a:defRPr sz="1800"/>
            </a:pPr>
            <a:r>
              <a:rPr sz="1700"/>
              <a:t>National Eating Disorders Association</a:t>
            </a:r>
          </a:p>
          <a:p>
            <a:pPr lvl="0" algn="l">
              <a:defRPr sz="1800"/>
            </a:pPr>
            <a:r>
              <a:rPr sz="1700" u="sng">
                <a:hlinkClick r:id="rId9"/>
              </a:rPr>
              <a:t>http://www.nationaleatingdisorders.org</a:t>
            </a:r>
            <a:endParaRPr sz="1700"/>
          </a:p>
          <a:p>
            <a:pPr lvl="0" algn="l">
              <a:defRPr sz="1800"/>
            </a:pPr>
            <a:endParaRPr sz="1700"/>
          </a:p>
          <a:p>
            <a:pPr lvl="0" algn="l">
              <a:defRPr sz="1800"/>
            </a:pPr>
            <a:r>
              <a:rPr sz="1700"/>
              <a:t>National Institute of Mental Health</a:t>
            </a:r>
          </a:p>
          <a:p>
            <a:pPr lvl="0" algn="l">
              <a:defRPr sz="1800"/>
            </a:pPr>
            <a:r>
              <a:rPr sz="1700" u="sng">
                <a:hlinkClick r:id="rId10"/>
              </a:rPr>
              <a:t>http://www.nimh.nih.gov/health/topics/eating-disorders/index.shtml</a:t>
            </a:r>
            <a:endParaRPr sz="1700"/>
          </a:p>
          <a:p>
            <a:pPr lvl="0" algn="l">
              <a:defRPr sz="1800"/>
            </a:pPr>
            <a:endParaRPr sz="1700"/>
          </a:p>
          <a:p>
            <a:pPr lvl="0" algn="l">
              <a:defRPr sz="1800"/>
            </a:pPr>
            <a:r>
              <a:rPr sz="1700"/>
              <a:t>Society for Adolescent Health and Medicine</a:t>
            </a:r>
          </a:p>
          <a:p>
            <a:pPr lvl="0" algn="l">
              <a:defRPr sz="1800"/>
            </a:pPr>
            <a:r>
              <a:rPr sz="1700" u="sng">
                <a:hlinkClick r:id="rId11"/>
              </a:rPr>
              <a:t>http://www.adolescenthealth.org/Topics-in-Adolescent-Health/Eating-Disorders-and-Nutrition.aspx</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Shape 35"/>
          <p:cNvSpPr/>
          <p:nvPr/>
        </p:nvSpPr>
        <p:spPr>
          <a:xfrm>
            <a:off x="1101195" y="1587500"/>
            <a:ext cx="10802410" cy="65786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spAutoFit/>
          </a:bodyPr>
          <a:lstStyle/>
          <a:p>
            <a:pPr lvl="0" algn="l">
              <a:defRPr sz="1800"/>
            </a:pPr>
            <a:r>
              <a:rPr sz="2500"/>
              <a:t>Consider evaluating for an eating disorder if:</a:t>
            </a:r>
          </a:p>
          <a:p>
            <a:pPr marL="259291" lvl="0" indent="-259291" algn="l">
              <a:buSzPct val="75000"/>
              <a:buChar char="•"/>
              <a:defRPr sz="1800"/>
            </a:pPr>
            <a:endParaRPr sz="2100"/>
          </a:p>
          <a:p>
            <a:pPr marL="259291" lvl="0" indent="-259291" algn="l">
              <a:spcBef>
                <a:spcPts val="500"/>
              </a:spcBef>
              <a:buSzPct val="75000"/>
              <a:buChar char="•"/>
              <a:defRPr sz="1800"/>
            </a:pPr>
            <a:r>
              <a:rPr sz="2100"/>
              <a:t>Precipitous weight changes or fluctuations</a:t>
            </a:r>
          </a:p>
          <a:p>
            <a:pPr marL="259291" lvl="0" indent="-259291" algn="l">
              <a:spcBef>
                <a:spcPts val="500"/>
              </a:spcBef>
              <a:buSzPct val="75000"/>
              <a:buChar char="•"/>
              <a:defRPr sz="1800"/>
            </a:pPr>
            <a:r>
              <a:rPr sz="2100"/>
              <a:t>Sudden changes in eating behaviors (new vegetarianism/veganism, elimination of certain foods or food groups, etc)</a:t>
            </a:r>
          </a:p>
          <a:p>
            <a:pPr marL="259291" lvl="0" indent="-259291" algn="l">
              <a:spcBef>
                <a:spcPts val="500"/>
              </a:spcBef>
              <a:buSzPct val="75000"/>
              <a:buChar char="•"/>
              <a:defRPr sz="1800"/>
            </a:pPr>
            <a:r>
              <a:rPr sz="2100"/>
              <a:t>Sudden changes in exercise patterns, excessive or extreme exercise regimens</a:t>
            </a:r>
          </a:p>
          <a:p>
            <a:pPr marL="259291" lvl="0" indent="-259291" algn="l">
              <a:spcBef>
                <a:spcPts val="500"/>
              </a:spcBef>
              <a:buSzPct val="75000"/>
              <a:buChar char="•"/>
              <a:defRPr sz="1800"/>
            </a:pPr>
            <a:r>
              <a:rPr sz="2100"/>
              <a:t>Body image concerns</a:t>
            </a:r>
          </a:p>
          <a:p>
            <a:pPr marL="259291" lvl="0" indent="-259291" algn="l">
              <a:spcBef>
                <a:spcPts val="500"/>
              </a:spcBef>
              <a:buSzPct val="75000"/>
              <a:buChar char="•"/>
              <a:defRPr sz="1800"/>
            </a:pPr>
            <a:r>
              <a:rPr sz="2100"/>
              <a:t>Abdominal complaints in the context of dieting</a:t>
            </a:r>
          </a:p>
          <a:p>
            <a:pPr marL="259291" lvl="0" indent="-259291" algn="l">
              <a:spcBef>
                <a:spcPts val="500"/>
              </a:spcBef>
              <a:buSzPct val="75000"/>
              <a:buChar char="•"/>
              <a:defRPr sz="1800"/>
            </a:pPr>
            <a:r>
              <a:rPr sz="2100"/>
              <a:t>Electrolyte abnormalities (especially hypokalemia, hypochloremia, or elevated CO2,)</a:t>
            </a:r>
          </a:p>
          <a:p>
            <a:pPr marL="259291" lvl="0" indent="-259291" algn="l">
              <a:spcBef>
                <a:spcPts val="500"/>
              </a:spcBef>
              <a:buSzPct val="75000"/>
              <a:buChar char="•"/>
              <a:defRPr sz="1800"/>
            </a:pPr>
            <a:r>
              <a:rPr sz="2100"/>
              <a:t>Hypoglycemia</a:t>
            </a:r>
          </a:p>
          <a:p>
            <a:pPr marL="259291" lvl="0" indent="-259291" algn="l">
              <a:spcBef>
                <a:spcPts val="500"/>
              </a:spcBef>
              <a:buSzPct val="75000"/>
              <a:buChar char="•"/>
              <a:defRPr sz="1800"/>
            </a:pPr>
            <a:r>
              <a:rPr sz="2100"/>
              <a:t>Bradycardia</a:t>
            </a:r>
          </a:p>
          <a:p>
            <a:pPr marL="259291" lvl="0" indent="-259291" algn="l">
              <a:spcBef>
                <a:spcPts val="500"/>
              </a:spcBef>
              <a:buSzPct val="75000"/>
              <a:buChar char="•"/>
              <a:defRPr sz="1800"/>
            </a:pPr>
            <a:r>
              <a:rPr sz="2100"/>
              <a:t>Amenorrhea or menstrual irregularities</a:t>
            </a:r>
          </a:p>
          <a:p>
            <a:pPr marL="259291" lvl="0" indent="-259291" algn="l">
              <a:spcBef>
                <a:spcPts val="500"/>
              </a:spcBef>
              <a:buSzPct val="75000"/>
              <a:buChar char="•"/>
              <a:defRPr sz="1800"/>
            </a:pPr>
            <a:r>
              <a:rPr sz="2100"/>
              <a:t>Unexplained infertility</a:t>
            </a:r>
          </a:p>
          <a:p>
            <a:pPr marL="259291" lvl="0" indent="-259291" algn="l">
              <a:spcBef>
                <a:spcPts val="500"/>
              </a:spcBef>
              <a:buSzPct val="75000"/>
              <a:buChar char="•"/>
              <a:defRPr sz="1800"/>
            </a:pPr>
            <a:r>
              <a:rPr sz="2100"/>
              <a:t>Type 1 diabetes mellitus with poor glucose control or recurrent DKA</a:t>
            </a:r>
          </a:p>
          <a:p>
            <a:pPr marL="259291" lvl="0" indent="-259291" algn="l">
              <a:spcBef>
                <a:spcPts val="500"/>
              </a:spcBef>
              <a:buSzPct val="75000"/>
              <a:buChar char="•"/>
              <a:defRPr sz="1800"/>
            </a:pPr>
            <a:r>
              <a:rPr sz="2100"/>
              <a:t>Inappropriate use of appetite suppressants, caffeine, diuretics, laxatives, enemas, ipecac, artificial sweeteners, sugar-free gum, prescription medications that affect weight (insulin, thyroid medications, psychostimulants, or street drugs) or nutritional supplements marketed for weight loss</a:t>
            </a: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Shape 37"/>
          <p:cNvSpPr/>
          <p:nvPr/>
        </p:nvSpPr>
        <p:spPr>
          <a:xfrm>
            <a:off x="432134" y="381000"/>
            <a:ext cx="12140532" cy="89916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spAutoFit/>
          </a:bodyPr>
          <a:lstStyle/>
          <a:p>
            <a:pPr lvl="0" algn="l">
              <a:defRPr sz="1800"/>
            </a:pPr>
            <a:r>
              <a:rPr sz="2100" b="1" dirty="0"/>
              <a:t>DSM-5 Diagnostic Criteria for Anorexia Nervosa</a:t>
            </a:r>
          </a:p>
          <a:p>
            <a:pPr lvl="0" algn="l">
              <a:defRPr sz="1800"/>
            </a:pPr>
            <a:endParaRPr sz="2100" b="1" dirty="0"/>
          </a:p>
          <a:p>
            <a:pPr marL="264583" lvl="0" indent="-264583" algn="l">
              <a:buSzPct val="100000"/>
              <a:buAutoNum type="alphaUcPeriod"/>
              <a:defRPr sz="1800"/>
            </a:pPr>
            <a:r>
              <a:rPr sz="2100" dirty="0"/>
              <a:t> Restriction of energy intake relative to requirements, leading to a significantly low body weight in the context of age, sex, developmental trajectory, and physical health. Significantly low weight is defined as a weight that is less than minimally normal or, for children and adolescents, less than that minimally expected.</a:t>
            </a:r>
          </a:p>
          <a:p>
            <a:pPr lvl="0" algn="l">
              <a:defRPr sz="1800"/>
            </a:pPr>
            <a:endParaRPr sz="2100" dirty="0"/>
          </a:p>
          <a:p>
            <a:pPr marL="264583" lvl="0" indent="-264583" algn="l">
              <a:buSzPct val="100000"/>
              <a:buAutoNum type="alphaUcPeriod" startAt="2"/>
              <a:defRPr sz="1800"/>
            </a:pPr>
            <a:r>
              <a:rPr sz="2100" dirty="0"/>
              <a:t> Intense fear of gaining weight or of becoming fat, or persistent behavior that interferes with weight gain, even though at a significantly low weight.</a:t>
            </a:r>
          </a:p>
          <a:p>
            <a:pPr lvl="0" algn="l">
              <a:defRPr sz="1800"/>
            </a:pPr>
            <a:endParaRPr sz="2100" dirty="0"/>
          </a:p>
          <a:p>
            <a:pPr marL="264583" lvl="0" indent="-264583" algn="l">
              <a:buSzPct val="100000"/>
              <a:buAutoNum type="alphaUcPeriod" startAt="3"/>
              <a:defRPr sz="1800"/>
            </a:pPr>
            <a:r>
              <a:rPr sz="2100" dirty="0"/>
              <a:t> Disturbance in the way in which one's body weight or shape is experienced, undue influence of body weight or shape on self-evaluation, or persistent lack of recognition of the seriousness of the current low body weight.</a:t>
            </a:r>
          </a:p>
          <a:p>
            <a:pPr lvl="0" algn="l">
              <a:defRPr sz="1800"/>
            </a:pPr>
            <a:endParaRPr sz="2100" dirty="0"/>
          </a:p>
          <a:p>
            <a:pPr lvl="0" algn="l">
              <a:defRPr sz="1800"/>
            </a:pPr>
            <a:r>
              <a:rPr sz="2100" b="1" dirty="0"/>
              <a:t>Specify: </a:t>
            </a:r>
          </a:p>
          <a:p>
            <a:pPr lvl="0" algn="l">
              <a:defRPr sz="1800"/>
            </a:pPr>
            <a:r>
              <a:rPr sz="2100" dirty="0"/>
              <a:t>Restricting type</a:t>
            </a:r>
          </a:p>
          <a:p>
            <a:pPr lvl="0" algn="l">
              <a:defRPr sz="1800"/>
            </a:pPr>
            <a:r>
              <a:rPr sz="2100" dirty="0"/>
              <a:t>Binge-eating/purging type</a:t>
            </a:r>
          </a:p>
          <a:p>
            <a:pPr lvl="0" algn="l">
              <a:defRPr sz="1800"/>
            </a:pPr>
            <a:endParaRPr sz="2100" dirty="0"/>
          </a:p>
          <a:p>
            <a:pPr lvl="0" algn="l">
              <a:defRPr sz="1800"/>
            </a:pPr>
            <a:r>
              <a:rPr sz="2100" b="1" dirty="0"/>
              <a:t>Severity: </a:t>
            </a:r>
          </a:p>
          <a:p>
            <a:pPr lvl="0" algn="l">
              <a:defRPr sz="1800"/>
            </a:pPr>
            <a:r>
              <a:rPr sz="2100" dirty="0"/>
              <a:t>Mild: BMI ≥ 17 kg/m2</a:t>
            </a:r>
          </a:p>
          <a:p>
            <a:pPr lvl="0" algn="l">
              <a:defRPr sz="1800"/>
            </a:pPr>
            <a:r>
              <a:rPr sz="2100" dirty="0"/>
              <a:t>Moderate: BMI 16–16.99 kg/m2</a:t>
            </a:r>
          </a:p>
          <a:p>
            <a:pPr lvl="0" algn="l">
              <a:defRPr sz="1800"/>
            </a:pPr>
            <a:r>
              <a:rPr sz="2100" dirty="0"/>
              <a:t>Severe: BMI 15–15.99 kg/m2</a:t>
            </a:r>
          </a:p>
          <a:p>
            <a:pPr lvl="0" algn="l">
              <a:defRPr sz="1800"/>
            </a:pPr>
            <a:r>
              <a:rPr sz="2100" dirty="0"/>
              <a:t>Extreme: BMI &lt; 15 kg/m2</a:t>
            </a:r>
          </a:p>
          <a:p>
            <a:pPr lvl="0" algn="l">
              <a:defRPr sz="1800"/>
            </a:pPr>
            <a:endParaRPr sz="2100" dirty="0"/>
          </a:p>
          <a:p>
            <a:pPr lvl="0" algn="l">
              <a:defRPr sz="1800"/>
            </a:pPr>
            <a:r>
              <a:rPr sz="2100" b="1" dirty="0"/>
              <a:t>Remission:</a:t>
            </a:r>
          </a:p>
          <a:p>
            <a:pPr lvl="0" algn="l">
              <a:defRPr sz="1800"/>
            </a:pPr>
            <a:r>
              <a:rPr sz="2100" dirty="0"/>
              <a:t>Partial: Used to have all three, now just B (intense fear of weight gain) and/or C (perceptual disturbance)</a:t>
            </a:r>
          </a:p>
          <a:p>
            <a:pPr lvl="0" algn="l">
              <a:defRPr sz="1800"/>
            </a:pPr>
            <a:r>
              <a:rPr sz="2100" dirty="0"/>
              <a:t>Full: Used to have all three, now none</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Shape 39"/>
          <p:cNvSpPr/>
          <p:nvPr/>
        </p:nvSpPr>
        <p:spPr>
          <a:xfrm>
            <a:off x="536735" y="93437"/>
            <a:ext cx="11931330" cy="9566725"/>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spAutoFit/>
          </a:bodyPr>
          <a:lstStyle/>
          <a:p>
            <a:pPr lvl="0" algn="l">
              <a:defRPr sz="1800"/>
            </a:pPr>
            <a:r>
              <a:rPr sz="2000" b="1" dirty="0"/>
              <a:t>DSM-5 Diagnostic Criteria for Bulimia Nervosa</a:t>
            </a:r>
          </a:p>
          <a:p>
            <a:pPr lvl="0" algn="l">
              <a:defRPr sz="1800"/>
            </a:pPr>
            <a:endParaRPr sz="2000" b="1" dirty="0"/>
          </a:p>
          <a:p>
            <a:pPr marL="370416" lvl="0" indent="-370416" algn="l">
              <a:spcBef>
                <a:spcPts val="600"/>
              </a:spcBef>
              <a:buSzPct val="100000"/>
              <a:buAutoNum type="alphaUcPeriod"/>
              <a:defRPr sz="1800"/>
            </a:pPr>
            <a:r>
              <a:rPr sz="2000" dirty="0"/>
              <a:t>Recurrent episodes of binge eating. An episode of binge eating is characterized by both of the following:</a:t>
            </a:r>
          </a:p>
          <a:p>
            <a:pPr lvl="0" indent="571500" algn="l">
              <a:spcBef>
                <a:spcPts val="600"/>
              </a:spcBef>
              <a:defRPr sz="1800"/>
            </a:pPr>
            <a:r>
              <a:rPr sz="2000" dirty="0"/>
              <a:t>	1. Eating, in a discrete period of time (e.g., within any 2-hour period), an amount of food that </a:t>
            </a:r>
            <a:r>
              <a:rPr sz="2000" dirty="0" smtClean="0"/>
              <a:t>is</a:t>
            </a:r>
            <a:r>
              <a:rPr lang="en-US" sz="2000" dirty="0" smtClean="0"/>
              <a:t> 	</a:t>
            </a:r>
            <a:r>
              <a:rPr sz="2000" dirty="0" smtClean="0"/>
              <a:t>definitely larger </a:t>
            </a:r>
            <a:r>
              <a:rPr sz="2000" dirty="0"/>
              <a:t>than what most individuals would eat in a similar period of time under similar </a:t>
            </a:r>
            <a:r>
              <a:rPr lang="en-US" sz="2000" dirty="0" smtClean="0"/>
              <a:t>	</a:t>
            </a:r>
            <a:r>
              <a:rPr sz="2000" dirty="0" smtClean="0"/>
              <a:t>circumstances</a:t>
            </a:r>
            <a:r>
              <a:rPr sz="2000" dirty="0"/>
              <a:t>.</a:t>
            </a:r>
          </a:p>
          <a:p>
            <a:pPr lvl="0" indent="558800" algn="l">
              <a:spcBef>
                <a:spcPts val="600"/>
              </a:spcBef>
              <a:defRPr sz="1800"/>
            </a:pPr>
            <a:r>
              <a:rPr sz="2000" dirty="0"/>
              <a:t>	2. A sense of lack of control over eating during the episode (e.g., a feeling that one cannot stop </a:t>
            </a:r>
            <a:r>
              <a:rPr lang="en-US" sz="2000" dirty="0" smtClean="0"/>
              <a:t>	</a:t>
            </a:r>
            <a:r>
              <a:rPr sz="2000" dirty="0" smtClean="0"/>
              <a:t>eating </a:t>
            </a:r>
            <a:r>
              <a:rPr sz="2000" dirty="0"/>
              <a:t>or control what or how much one is eating).</a:t>
            </a:r>
          </a:p>
          <a:p>
            <a:pPr lvl="0" indent="25400" algn="l">
              <a:spcBef>
                <a:spcPts val="600"/>
              </a:spcBef>
              <a:defRPr sz="1800"/>
            </a:pPr>
            <a:r>
              <a:rPr sz="2000" dirty="0"/>
              <a:t>B. Recurrent inappropriate compensatory behaviors in order to prevent weight gain, such as self-induced vomiting; misuse of laxatives, diuretics, or other medications; fasting; or excessive exercise.</a:t>
            </a:r>
          </a:p>
          <a:p>
            <a:pPr lvl="0" algn="l">
              <a:spcBef>
                <a:spcPts val="600"/>
              </a:spcBef>
              <a:defRPr sz="1800"/>
            </a:pPr>
            <a:r>
              <a:rPr sz="2000" dirty="0"/>
              <a:t>C. The binge eating and inappropriate compensatory behaviors both occur, on average, at least once a week for 3 months.</a:t>
            </a:r>
          </a:p>
          <a:p>
            <a:pPr lvl="0" algn="l">
              <a:spcBef>
                <a:spcPts val="600"/>
              </a:spcBef>
              <a:defRPr sz="1800"/>
            </a:pPr>
            <a:r>
              <a:rPr sz="2000" dirty="0"/>
              <a:t>D. Self-evaluation is unduly influenced by body shape and weight.</a:t>
            </a:r>
          </a:p>
          <a:p>
            <a:pPr lvl="0" algn="l">
              <a:spcBef>
                <a:spcPts val="600"/>
              </a:spcBef>
              <a:defRPr sz="1800"/>
            </a:pPr>
            <a:r>
              <a:rPr sz="2000" dirty="0"/>
              <a:t>E. The disturbance does not occur exclusively during episodes of anorexia nervosa.</a:t>
            </a:r>
          </a:p>
          <a:p>
            <a:pPr lvl="0" algn="l">
              <a:defRPr sz="1800"/>
            </a:pPr>
            <a:endParaRPr sz="2000" dirty="0"/>
          </a:p>
          <a:p>
            <a:pPr lvl="0" algn="l">
              <a:defRPr sz="1800"/>
            </a:pPr>
            <a:r>
              <a:rPr sz="1700" b="1" dirty="0"/>
              <a:t>Type:</a:t>
            </a:r>
          </a:p>
          <a:p>
            <a:pPr lvl="0" algn="l">
              <a:defRPr sz="1800"/>
            </a:pPr>
            <a:r>
              <a:rPr sz="1700" dirty="0"/>
              <a:t>Purging: during current episode, the person has regularly engaged in self-induced vomiting or misuse of laxatives, diuretics, or enemas</a:t>
            </a:r>
          </a:p>
          <a:p>
            <a:pPr lvl="0" algn="l">
              <a:defRPr sz="1800"/>
            </a:pPr>
            <a:r>
              <a:rPr sz="1700" dirty="0"/>
              <a:t>Nonpurging: during current episode, the person has used inappropriate compensatory behaviors, such as fasting or excessive exercise, but has not regularly engaged in self-induced vomiting or the misuse of laxatives, diuretics, or enemas</a:t>
            </a:r>
          </a:p>
          <a:p>
            <a:pPr lvl="0" algn="l">
              <a:defRPr sz="1800"/>
            </a:pPr>
            <a:endParaRPr sz="1700" dirty="0"/>
          </a:p>
          <a:p>
            <a:pPr lvl="0" algn="l">
              <a:defRPr sz="1800"/>
            </a:pPr>
            <a:r>
              <a:rPr sz="1700" b="1" dirty="0"/>
              <a:t>Severity:</a:t>
            </a:r>
          </a:p>
          <a:p>
            <a:pPr lvl="0" algn="l">
              <a:defRPr sz="1800"/>
            </a:pPr>
            <a:r>
              <a:rPr sz="1700" dirty="0"/>
              <a:t>Mild: An average of 1–3 episodes of inappropriate compensatory behaviors per week.</a:t>
            </a:r>
          </a:p>
          <a:p>
            <a:pPr lvl="0" algn="l">
              <a:defRPr sz="1800"/>
            </a:pPr>
            <a:r>
              <a:rPr sz="1700" dirty="0"/>
              <a:t>Moderate: An average of 4–7 episodes of inappropriate compensatory behaviors per week.</a:t>
            </a:r>
          </a:p>
          <a:p>
            <a:pPr lvl="0" algn="l">
              <a:defRPr sz="1800"/>
            </a:pPr>
            <a:r>
              <a:rPr sz="1700" dirty="0"/>
              <a:t>Severe: An average of 8–13 episodes of inappropriate compensatory behaviors per week.</a:t>
            </a:r>
          </a:p>
          <a:p>
            <a:pPr lvl="0" algn="l">
              <a:defRPr sz="1800"/>
            </a:pPr>
            <a:r>
              <a:rPr sz="1700" dirty="0"/>
              <a:t>Extreme: An average of 14 or more episodes of inappropriate compensatory behaviors per week.</a:t>
            </a:r>
          </a:p>
          <a:p>
            <a:pPr lvl="0" algn="l">
              <a:defRPr sz="1800"/>
            </a:pPr>
            <a:endParaRPr sz="1700" dirty="0"/>
          </a:p>
          <a:p>
            <a:pPr lvl="0" algn="l">
              <a:defRPr sz="1800"/>
            </a:pPr>
            <a:r>
              <a:rPr sz="1700" b="1" dirty="0"/>
              <a:t>Remission:</a:t>
            </a:r>
          </a:p>
          <a:p>
            <a:pPr lvl="0" algn="l">
              <a:defRPr sz="1800"/>
            </a:pPr>
            <a:r>
              <a:rPr sz="1700" dirty="0"/>
              <a:t>Partial:  Used to have all, now only some criteria still met</a:t>
            </a:r>
          </a:p>
          <a:p>
            <a:pPr lvl="0" algn="l">
              <a:defRPr sz="1800"/>
            </a:pPr>
            <a:r>
              <a:rPr sz="1700" dirty="0"/>
              <a:t>Full: Used to have all, now no criterial still met</a:t>
            </a: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pasted-image.png"/>
          <p:cNvPicPr/>
          <p:nvPr/>
        </p:nvPicPr>
        <p:blipFill>
          <a:blip r:embed="rId2">
            <a:extLst/>
          </a:blip>
          <a:stretch>
            <a:fillRect/>
          </a:stretch>
        </p:blipFill>
        <p:spPr>
          <a:xfrm>
            <a:off x="422576" y="1575720"/>
            <a:ext cx="12396714" cy="6602160"/>
          </a:xfrm>
          <a:prstGeom prst="rect">
            <a:avLst/>
          </a:prstGeom>
          <a:ln w="12700">
            <a:miter lim="400000"/>
          </a:ln>
        </p:spPr>
      </p:pic>
      <p:sp>
        <p:nvSpPr>
          <p:cNvPr id="42" name="Shape 42"/>
          <p:cNvSpPr/>
          <p:nvPr/>
        </p:nvSpPr>
        <p:spPr>
          <a:xfrm>
            <a:off x="1089523" y="8478711"/>
            <a:ext cx="10825754" cy="8255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spAutoFit/>
          </a:bodyPr>
          <a:lstStyle/>
          <a:p>
            <a:pPr lvl="0">
              <a:defRPr sz="1800"/>
            </a:pPr>
            <a:r>
              <a:rPr sz="1600"/>
              <a:t>From Harrington BC, Jimerson M, Haxton C, Jimerson DC Initial evaluation, diagnosis, and treatment of anorexia nervosa and bulimia nervosa. Am Fam Physician. 2015 Jan 1;91(1):46-52. PubMed PMID: 25591200.</a:t>
            </a:r>
          </a:p>
          <a:p>
            <a:pPr lvl="0">
              <a:defRPr sz="1800"/>
            </a:pPr>
            <a:r>
              <a:rPr sz="1600" u="sng">
                <a:hlinkClick r:id="rId3"/>
              </a:rPr>
              <a:t>http://www.aafp.org/afp/2015/0101/p46.html</a:t>
            </a:r>
          </a:p>
        </p:txBody>
      </p:sp>
      <p:pic>
        <p:nvPicPr>
          <p:cNvPr id="43" name="Picture 42"/>
          <p:cNvPicPr/>
          <p:nvPr/>
        </p:nvPicPr>
        <p:blipFill>
          <a:blip r:embed="rId4">
            <a:extLst/>
          </a:blip>
          <a:stretch>
            <a:fillRect/>
          </a:stretch>
        </p:blipFill>
        <p:spPr>
          <a:xfrm>
            <a:off x="3018366" y="2730499"/>
            <a:ext cx="424024" cy="76201"/>
          </a:xfrm>
          <a:prstGeom prst="rect">
            <a:avLst/>
          </a:prstGeom>
        </p:spPr>
      </p:pic>
      <p:pic>
        <p:nvPicPr>
          <p:cNvPr id="45" name="Picture 44"/>
          <p:cNvPicPr/>
          <p:nvPr/>
        </p:nvPicPr>
        <p:blipFill>
          <a:blip r:embed="rId5">
            <a:extLst/>
          </a:blip>
          <a:stretch>
            <a:fillRect/>
          </a:stretch>
        </p:blipFill>
        <p:spPr>
          <a:xfrm>
            <a:off x="3653366" y="3484033"/>
            <a:ext cx="733454" cy="76201"/>
          </a:xfrm>
          <a:prstGeom prst="rect">
            <a:avLst/>
          </a:prstGeom>
        </p:spPr>
      </p:pic>
      <p:pic>
        <p:nvPicPr>
          <p:cNvPr id="47" name="Picture 46"/>
          <p:cNvPicPr/>
          <p:nvPr/>
        </p:nvPicPr>
        <p:blipFill>
          <a:blip r:embed="rId6">
            <a:extLst/>
          </a:blip>
          <a:stretch>
            <a:fillRect/>
          </a:stretch>
        </p:blipFill>
        <p:spPr>
          <a:xfrm>
            <a:off x="4262966" y="4279899"/>
            <a:ext cx="1785147" cy="76201"/>
          </a:xfrm>
          <a:prstGeom prst="rect">
            <a:avLst/>
          </a:prstGeom>
        </p:spPr>
      </p:pic>
      <p:pic>
        <p:nvPicPr>
          <p:cNvPr id="49" name="Picture 48"/>
          <p:cNvPicPr/>
          <p:nvPr/>
        </p:nvPicPr>
        <p:blipFill>
          <a:blip r:embed="rId4">
            <a:extLst/>
          </a:blip>
          <a:stretch>
            <a:fillRect/>
          </a:stretch>
        </p:blipFill>
        <p:spPr>
          <a:xfrm>
            <a:off x="3808081" y="5008033"/>
            <a:ext cx="424024" cy="76201"/>
          </a:xfrm>
          <a:prstGeom prst="rect">
            <a:avLst/>
          </a:prstGeom>
        </p:spPr>
      </p:pic>
      <p:pic>
        <p:nvPicPr>
          <p:cNvPr id="51" name="Picture 50"/>
          <p:cNvPicPr/>
          <p:nvPr/>
        </p:nvPicPr>
        <p:blipFill>
          <a:blip r:embed="rId7">
            <a:extLst/>
          </a:blip>
          <a:stretch>
            <a:fillRect/>
          </a:stretch>
        </p:blipFill>
        <p:spPr>
          <a:xfrm>
            <a:off x="2722033" y="5753100"/>
            <a:ext cx="550693" cy="76201"/>
          </a:xfrm>
          <a:prstGeom prst="rect">
            <a:avLst/>
          </a:prstGeom>
        </p:spPr>
      </p:pic>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Shape 54"/>
          <p:cNvSpPr/>
          <p:nvPr/>
        </p:nvSpPr>
        <p:spPr>
          <a:xfrm>
            <a:off x="477097" y="1085850"/>
            <a:ext cx="12050606" cy="75819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spAutoFit/>
          </a:bodyPr>
          <a:lstStyle/>
          <a:p>
            <a:pPr lvl="0" algn="l">
              <a:defRPr sz="1800"/>
            </a:pPr>
            <a:r>
              <a:rPr sz="2600" b="1"/>
              <a:t>DSM-5 Diagnostic Criteria for Binge-Eating Disorder</a:t>
            </a:r>
          </a:p>
          <a:p>
            <a:pPr lvl="0" algn="l">
              <a:defRPr sz="1800"/>
            </a:pPr>
            <a:endParaRPr sz="2600"/>
          </a:p>
          <a:p>
            <a:pPr marL="458611" lvl="0" indent="-458611" algn="l">
              <a:buSzPct val="100000"/>
              <a:buAutoNum type="alphaUcPeriod"/>
              <a:defRPr sz="1800"/>
            </a:pPr>
            <a:r>
              <a:rPr sz="2600"/>
              <a:t>Recurrent episodes of binge eating (same as bulimia nervosa) </a:t>
            </a:r>
          </a:p>
          <a:p>
            <a:pPr lvl="0" algn="l">
              <a:defRPr sz="1800"/>
            </a:pPr>
            <a:endParaRPr sz="2600"/>
          </a:p>
          <a:p>
            <a:pPr lvl="0" algn="l">
              <a:defRPr sz="1800"/>
            </a:pPr>
            <a:r>
              <a:rPr sz="2600"/>
              <a:t>B. Binge eating episodes are associated with three (or more) of the following</a:t>
            </a:r>
          </a:p>
          <a:p>
            <a:pPr lvl="0" algn="l">
              <a:defRPr sz="1800"/>
            </a:pPr>
            <a:r>
              <a:rPr sz="2600"/>
              <a:t>        1. Eating much more rapidly than normal.</a:t>
            </a:r>
          </a:p>
          <a:p>
            <a:pPr lvl="0" algn="l">
              <a:defRPr sz="1800"/>
            </a:pPr>
            <a:r>
              <a:rPr sz="2600"/>
              <a:t>        2. Eating until feeling uncomfortably full.</a:t>
            </a:r>
          </a:p>
          <a:p>
            <a:pPr lvl="0" algn="l">
              <a:defRPr sz="1800"/>
            </a:pPr>
            <a:r>
              <a:rPr sz="2600"/>
              <a:t>        3. Eating large amounts of food when not feeling physically hungry.</a:t>
            </a:r>
          </a:p>
          <a:p>
            <a:pPr lvl="0" algn="l">
              <a:defRPr sz="1800"/>
            </a:pPr>
            <a:r>
              <a:rPr sz="2600"/>
              <a:t>        4. Eating alone because of embarrassment.</a:t>
            </a:r>
          </a:p>
          <a:p>
            <a:pPr lvl="0" algn="l">
              <a:defRPr sz="1800"/>
            </a:pPr>
            <a:r>
              <a:rPr sz="2600"/>
              <a:t>        5. Feeling disgusted with oneself, depressed, or very guilty after overeating. </a:t>
            </a:r>
          </a:p>
          <a:p>
            <a:pPr lvl="0" algn="l">
              <a:defRPr sz="1800"/>
            </a:pPr>
            <a:endParaRPr sz="2600"/>
          </a:p>
          <a:p>
            <a:pPr lvl="0" algn="l">
              <a:defRPr sz="1800"/>
            </a:pPr>
            <a:r>
              <a:rPr sz="2600"/>
              <a:t>C. Marked distress regarding binge eating is present.</a:t>
            </a:r>
          </a:p>
          <a:p>
            <a:pPr lvl="0" algn="l">
              <a:defRPr sz="1800"/>
            </a:pPr>
            <a:r>
              <a:rPr sz="2600"/>
              <a:t> </a:t>
            </a:r>
          </a:p>
          <a:p>
            <a:pPr lvl="0" algn="l">
              <a:defRPr sz="1800"/>
            </a:pPr>
            <a:r>
              <a:rPr sz="2600"/>
              <a:t>D. At least once a week for 3 months. </a:t>
            </a:r>
          </a:p>
          <a:p>
            <a:pPr lvl="0" algn="l">
              <a:defRPr sz="1800"/>
            </a:pPr>
            <a:endParaRPr sz="2600"/>
          </a:p>
          <a:p>
            <a:pPr lvl="0" algn="l">
              <a:defRPr sz="1800"/>
            </a:pPr>
            <a:r>
              <a:rPr sz="2600"/>
              <a:t>E. The binge eating is not associated with the recurrent use of inappropriate compensatory behavior, and does not occur exclusively during the course Anorexia Nervosa, Bulimia Nervosa, or Avoidant/Restrictive Food Intake Disorder.</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Shape 56"/>
          <p:cNvSpPr/>
          <p:nvPr/>
        </p:nvSpPr>
        <p:spPr>
          <a:xfrm>
            <a:off x="1770391" y="3347885"/>
            <a:ext cx="9809433" cy="32512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spAutoFit/>
          </a:bodyPr>
          <a:lstStyle/>
          <a:p>
            <a:pPr lvl="0">
              <a:defRPr sz="1800"/>
            </a:pPr>
            <a:r>
              <a:rPr sz="2600"/>
              <a:t>Adults with BED are more likely to have morbid obesity (body mass index &gt; 40 kg/m2) compared to adults without any eating disorder (odds ratio 4.9, 95% CI 2.2-11); nearly one third of these patients meet diagnostic criteria for BED.</a:t>
            </a:r>
            <a:r>
              <a:rPr sz="2600" baseline="31999"/>
              <a:t>1</a:t>
            </a:r>
            <a:endParaRPr sz="2600"/>
          </a:p>
          <a:p>
            <a:pPr lvl="0">
              <a:defRPr sz="1800"/>
            </a:pPr>
            <a:endParaRPr sz="2600"/>
          </a:p>
          <a:p>
            <a:pPr lvl="0">
              <a:defRPr sz="1800"/>
            </a:pPr>
            <a:r>
              <a:rPr sz="2600"/>
              <a:t>Only 3% of these formally diagnosed.</a:t>
            </a:r>
          </a:p>
          <a:p>
            <a:pPr lvl="0">
              <a:defRPr sz="1800"/>
            </a:pPr>
            <a:endParaRPr sz="2600"/>
          </a:p>
        </p:txBody>
      </p:sp>
      <p:sp>
        <p:nvSpPr>
          <p:cNvPr id="57" name="Shape 57"/>
          <p:cNvSpPr/>
          <p:nvPr/>
        </p:nvSpPr>
        <p:spPr>
          <a:xfrm>
            <a:off x="1597683" y="7798071"/>
            <a:ext cx="9809434" cy="13081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spAutoFit/>
          </a:bodyPr>
          <a:lstStyle/>
          <a:p>
            <a:pPr lvl="0" algn="l">
              <a:defRPr sz="1800"/>
            </a:pPr>
            <a:r>
              <a:rPr sz="1600"/>
              <a:t>1. Ivezaj V, White MA, Grilo CM. Examining binge-eating disorder and food addiction in adults with overweight and obesity. Obesity (Silver Spring). 2016 Oct;24(10):2064-9.</a:t>
            </a:r>
          </a:p>
          <a:p>
            <a:pPr lvl="0" algn="l">
              <a:defRPr sz="1800"/>
            </a:pPr>
            <a:r>
              <a:rPr sz="1600"/>
              <a:t>2. Cossrow N, Pawaskar M, Witt EA, Ming EE, Victor TW, Herman BK, Wadden TA, Erder MH. Estimating the Prevalence of Binge Eating Disorder in a Community Sample From the United States: Comparing DSM-IV-TR and DSM-5 Criteria. J Clin Psychiatry. 2016 Aug;77(8):e968-74.</a:t>
            </a:r>
          </a:p>
        </p:txBody>
      </p:sp>
      <p:sp>
        <p:nvSpPr>
          <p:cNvPr id="58" name="Shape 58"/>
          <p:cNvSpPr/>
          <p:nvPr/>
        </p:nvSpPr>
        <p:spPr>
          <a:xfrm>
            <a:off x="1261396" y="1386899"/>
            <a:ext cx="10482009" cy="762001"/>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defRPr sz="4300"/>
            </a:lvl1pPr>
          </a:lstStyle>
          <a:p>
            <a:pPr lvl="0">
              <a:defRPr sz="1800"/>
            </a:pPr>
            <a:r>
              <a:rPr sz="4300"/>
              <a:t>Binge Eating Disorder and Morbid Obesity</a:t>
            </a:r>
          </a:p>
        </p:txBody>
      </p:sp>
    </p:spTree>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 name="pasted-image.png"/>
          <p:cNvPicPr/>
          <p:nvPr/>
        </p:nvPicPr>
        <p:blipFill>
          <a:blip r:embed="rId2">
            <a:extLst/>
          </a:blip>
          <a:stretch>
            <a:fillRect/>
          </a:stretch>
        </p:blipFill>
        <p:spPr>
          <a:xfrm>
            <a:off x="757914" y="880385"/>
            <a:ext cx="5301093" cy="3558436"/>
          </a:xfrm>
          <a:prstGeom prst="rect">
            <a:avLst/>
          </a:prstGeom>
          <a:ln w="12700">
            <a:miter lim="400000"/>
          </a:ln>
        </p:spPr>
      </p:pic>
      <p:pic>
        <p:nvPicPr>
          <p:cNvPr id="61" name="pasted-image.png"/>
          <p:cNvPicPr/>
          <p:nvPr/>
        </p:nvPicPr>
        <p:blipFill>
          <a:blip r:embed="rId3">
            <a:extLst/>
          </a:blip>
          <a:stretch>
            <a:fillRect/>
          </a:stretch>
        </p:blipFill>
        <p:spPr>
          <a:xfrm>
            <a:off x="6184900" y="4152145"/>
            <a:ext cx="6000799" cy="3448221"/>
          </a:xfrm>
          <a:prstGeom prst="rect">
            <a:avLst/>
          </a:prstGeom>
          <a:ln w="12700">
            <a:miter lim="400000"/>
          </a:ln>
        </p:spPr>
      </p:pic>
      <p:pic>
        <p:nvPicPr>
          <p:cNvPr id="62" name="pasted-image.png"/>
          <p:cNvPicPr/>
          <p:nvPr/>
        </p:nvPicPr>
        <p:blipFill>
          <a:blip r:embed="rId4">
            <a:extLst/>
          </a:blip>
          <a:stretch>
            <a:fillRect/>
          </a:stretch>
        </p:blipFill>
        <p:spPr>
          <a:xfrm>
            <a:off x="5859001" y="3246267"/>
            <a:ext cx="6652597" cy="5935651"/>
          </a:xfrm>
          <a:prstGeom prst="rect">
            <a:avLst/>
          </a:prstGeom>
          <a:ln w="12700">
            <a:miter lim="400000"/>
          </a:ln>
        </p:spPr>
      </p:pic>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6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2" nodeType="clickEffect">
                                  <p:stCondLst>
                                    <p:cond delay="0"/>
                                  </p:stCondLst>
                                  <p:iterate>
                                    <p:tmAbs val="0"/>
                                  </p:iterate>
                                  <p:childTnLst>
                                    <p:set>
                                      <p:cBhvr>
                                        <p:cTn id="10" fill="hold"/>
                                        <p:tgtEl>
                                          <p:spTgt spid="6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1" animBg="1" advAuto="0"/>
      <p:bldP spid="62" grpId="2" animBg="1" advAuto="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4" name="Table 64"/>
          <p:cNvGraphicFramePr/>
          <p:nvPr/>
        </p:nvGraphicFramePr>
        <p:xfrm>
          <a:off x="580961" y="1244430"/>
          <a:ext cx="11842876" cy="5547572"/>
        </p:xfrm>
        <a:graphic>
          <a:graphicData uri="http://schemas.openxmlformats.org/drawingml/2006/table">
            <a:tbl>
              <a:tblPr firstRow="1" firstCol="1" bandRow="1">
                <a:tableStyleId>{4C3C2611-4C71-4FC5-86AE-919BDF0F9419}</a:tableStyleId>
              </a:tblPr>
              <a:tblGrid>
                <a:gridCol w="1708150"/>
                <a:gridCol w="3020678"/>
                <a:gridCol w="4128611"/>
                <a:gridCol w="2985437"/>
              </a:tblGrid>
              <a:tr h="501650">
                <a:tc>
                  <a:txBody>
                    <a:bodyPr/>
                    <a:lstStyle/>
                    <a:p>
                      <a:pPr lvl="0" defTabSz="914400">
                        <a:defRPr sz="1900"/>
                      </a:pPr>
                      <a:endParaRPr/>
                    </a:p>
                  </a:txBody>
                  <a:tcPr marL="50800" marR="50800" marT="50800" marB="50800" anchor="ctr" horzOverflow="overflow"/>
                </a:tc>
                <a:tc>
                  <a:txBody>
                    <a:bodyPr/>
                    <a:lstStyle/>
                    <a:p>
                      <a:pPr lvl="0" defTabSz="914400">
                        <a:defRPr b="0">
                          <a:solidFill>
                            <a:srgbClr val="000000"/>
                          </a:solidFill>
                        </a:defRPr>
                      </a:pPr>
                      <a:r>
                        <a:rPr sz="2600" b="1">
                          <a:solidFill>
                            <a:srgbClr val="FFFFFF"/>
                          </a:solidFill>
                        </a:rPr>
                        <a:t>Anorexia</a:t>
                      </a:r>
                    </a:p>
                  </a:txBody>
                  <a:tcPr marL="50800" marR="50800" marT="50800" marB="50800" anchor="ctr" horzOverflow="overflow"/>
                </a:tc>
                <a:tc>
                  <a:txBody>
                    <a:bodyPr/>
                    <a:lstStyle/>
                    <a:p>
                      <a:pPr lvl="0" defTabSz="914400">
                        <a:defRPr b="0">
                          <a:solidFill>
                            <a:srgbClr val="000000"/>
                          </a:solidFill>
                        </a:defRPr>
                      </a:pPr>
                      <a:r>
                        <a:rPr sz="2600" b="1">
                          <a:solidFill>
                            <a:srgbClr val="FFFFFF"/>
                          </a:solidFill>
                        </a:rPr>
                        <a:t>Bulimia</a:t>
                      </a:r>
                    </a:p>
                  </a:txBody>
                  <a:tcPr marL="50800" marR="50800" marT="50800" marB="50800" anchor="ctr" horzOverflow="overflow"/>
                </a:tc>
                <a:tc>
                  <a:txBody>
                    <a:bodyPr/>
                    <a:lstStyle/>
                    <a:p>
                      <a:pPr lvl="0" defTabSz="914400">
                        <a:defRPr b="0">
                          <a:solidFill>
                            <a:srgbClr val="000000"/>
                          </a:solidFill>
                        </a:defRPr>
                      </a:pPr>
                      <a:r>
                        <a:rPr sz="2600" b="1">
                          <a:solidFill>
                            <a:srgbClr val="FFFFFF"/>
                          </a:solidFill>
                        </a:rPr>
                        <a:t>BED</a:t>
                      </a:r>
                    </a:p>
                  </a:txBody>
                  <a:tcPr marL="50800" marR="50800" marT="50800" marB="50800" anchor="ctr" horzOverflow="overflow"/>
                </a:tc>
              </a:tr>
              <a:tr h="1143590">
                <a:tc>
                  <a:txBody>
                    <a:bodyPr/>
                    <a:lstStyle/>
                    <a:p>
                      <a:pPr lvl="0" defTabSz="914400">
                        <a:defRPr b="0">
                          <a:solidFill>
                            <a:srgbClr val="000000"/>
                          </a:solidFill>
                        </a:defRPr>
                      </a:pPr>
                      <a:r>
                        <a:rPr sz="1900" b="1">
                          <a:solidFill>
                            <a:srgbClr val="FFFFFF"/>
                          </a:solidFill>
                        </a:rPr>
                        <a:t>Anti-depressants</a:t>
                      </a:r>
                    </a:p>
                  </a:txBody>
                  <a:tcPr marL="50800" marR="50800" marT="50800" marB="50800" anchor="ctr" horzOverflow="overflow"/>
                </a:tc>
                <a:tc>
                  <a:txBody>
                    <a:bodyPr/>
                    <a:lstStyle/>
                    <a:p>
                      <a:pPr lvl="0"/>
                      <a:r>
                        <a:rPr sz="1600"/>
                        <a:t>Mgmt of comorbid anxiety/depression; limited evidence for  effect on sx/weight gain</a:t>
                      </a:r>
                      <a:r>
                        <a:rPr sz="1600" baseline="31999"/>
                        <a:t>1</a:t>
                      </a:r>
                    </a:p>
                  </a:txBody>
                  <a:tcPr marL="50800" marR="50800" marT="50800" marB="50800" anchor="ctr" horzOverflow="overflow">
                    <a:lnR w="12700">
                      <a:solidFill>
                        <a:srgbClr val="3797C6"/>
                      </a:solidFill>
                      <a:miter lim="400000"/>
                    </a:lnR>
                    <a:lnB w="12700">
                      <a:solidFill>
                        <a:srgbClr val="3797C6"/>
                      </a:solidFill>
                      <a:miter lim="400000"/>
                    </a:lnB>
                  </a:tcPr>
                </a:tc>
                <a:tc>
                  <a:txBody>
                    <a:bodyPr/>
                    <a:lstStyle/>
                    <a:p>
                      <a:pPr lvl="0"/>
                      <a:r>
                        <a:rPr sz="1600"/>
                        <a:t>Clinical improvement RR* = 0.63 (95% CI 0.55-0.74); NNT (mean 9 weeks) = 4 (95% CI 3-6).</a:t>
                      </a:r>
                      <a:r>
                        <a:rPr sz="1600" baseline="31999"/>
                        <a:t>2  </a:t>
                      </a:r>
                      <a:r>
                        <a:rPr sz="1600"/>
                        <a:t>Buproprion contraindicated.</a:t>
                      </a:r>
                    </a:p>
                  </a:txBody>
                  <a:tcPr marL="50800" marR="50800" marT="50800" marB="50800" anchor="ctr" horzOverflow="overflow">
                    <a:lnL w="12700">
                      <a:solidFill>
                        <a:srgbClr val="3797C6"/>
                      </a:solidFill>
                      <a:miter lim="400000"/>
                    </a:lnL>
                    <a:lnR w="12700">
                      <a:solidFill>
                        <a:srgbClr val="3797C6"/>
                      </a:solidFill>
                      <a:miter lim="400000"/>
                    </a:lnR>
                    <a:lnB w="12700">
                      <a:solidFill>
                        <a:srgbClr val="3797C6"/>
                      </a:solidFill>
                      <a:miter lim="400000"/>
                    </a:lnB>
                  </a:tcPr>
                </a:tc>
                <a:tc>
                  <a:txBody>
                    <a:bodyPr/>
                    <a:lstStyle/>
                    <a:p>
                      <a:pPr lvl="0"/>
                      <a:r>
                        <a:rPr sz="1600"/>
                        <a:t>Similar to bulimia; unclear effect on weight loss (consider buproprion).</a:t>
                      </a:r>
                      <a:r>
                        <a:rPr sz="1600" baseline="31999"/>
                        <a:t>6</a:t>
                      </a:r>
                    </a:p>
                  </a:txBody>
                  <a:tcPr marL="50800" marR="50800" marT="50800" marB="50800" anchor="ctr" horzOverflow="overflow">
                    <a:lnL w="12700">
                      <a:solidFill>
                        <a:srgbClr val="3797C6"/>
                      </a:solidFill>
                      <a:miter lim="400000"/>
                    </a:lnL>
                    <a:lnB w="12700">
                      <a:solidFill>
                        <a:srgbClr val="3797C6"/>
                      </a:solidFill>
                      <a:miter lim="400000"/>
                    </a:lnB>
                  </a:tcPr>
                </a:tc>
              </a:tr>
              <a:tr h="717483">
                <a:tc>
                  <a:txBody>
                    <a:bodyPr/>
                    <a:lstStyle/>
                    <a:p>
                      <a:pPr lvl="0" defTabSz="914400">
                        <a:defRPr b="0">
                          <a:solidFill>
                            <a:srgbClr val="000000"/>
                          </a:solidFill>
                        </a:defRPr>
                      </a:pPr>
                      <a:r>
                        <a:rPr sz="1900" b="1">
                          <a:solidFill>
                            <a:srgbClr val="FFFFFF"/>
                          </a:solidFill>
                        </a:rPr>
                        <a:t>Other meds</a:t>
                      </a:r>
                    </a:p>
                  </a:txBody>
                  <a:tcPr marL="50800" marR="50800" marT="50800" marB="50800" anchor="ctr" horzOverflow="overflow"/>
                </a:tc>
                <a:tc>
                  <a:txBody>
                    <a:bodyPr/>
                    <a:lstStyle/>
                    <a:p>
                      <a:pPr lvl="0"/>
                      <a:r>
                        <a:rPr sz="1600"/>
                        <a:t>atypical antipsychotics (new limited evidence)</a:t>
                      </a:r>
                      <a:r>
                        <a:rPr sz="1600" baseline="31999"/>
                        <a:t>1,5</a:t>
                      </a:r>
                    </a:p>
                  </a:txBody>
                  <a:tcPr marL="50800" marR="50800" marT="50800" marB="50800" anchor="ctr" horzOverflow="overflow">
                    <a:lnR w="12700">
                      <a:solidFill>
                        <a:srgbClr val="3797C6"/>
                      </a:solidFill>
                      <a:miter lim="400000"/>
                    </a:lnR>
                    <a:lnT w="12700">
                      <a:solidFill>
                        <a:srgbClr val="3797C6"/>
                      </a:solidFill>
                      <a:miter lim="400000"/>
                    </a:lnT>
                    <a:lnB w="12700">
                      <a:solidFill>
                        <a:srgbClr val="3797C6"/>
                      </a:solidFill>
                      <a:miter lim="400000"/>
                    </a:lnB>
                  </a:tcPr>
                </a:tc>
                <a:tc>
                  <a:txBody>
                    <a:bodyPr/>
                    <a:lstStyle/>
                    <a:p>
                      <a:pPr lvl="0"/>
                      <a:r>
                        <a:rPr sz="1600"/>
                        <a:t>topiramate, naltrexone, odansetron (new limited evidence)</a:t>
                      </a:r>
                      <a:r>
                        <a:rPr sz="1600" baseline="31999"/>
                        <a:t>2,6</a:t>
                      </a:r>
                    </a:p>
                  </a:txBody>
                  <a:tcPr marL="50800" marR="50800" marT="50800" marB="50800" anchor="ctr" horzOverflow="overflow">
                    <a:lnL w="12700">
                      <a:solidFill>
                        <a:srgbClr val="3797C6"/>
                      </a:solidFill>
                      <a:miter lim="400000"/>
                    </a:lnL>
                    <a:lnR w="12700">
                      <a:solidFill>
                        <a:srgbClr val="3797C6"/>
                      </a:solidFill>
                      <a:miter lim="400000"/>
                    </a:lnR>
                    <a:lnT w="12700">
                      <a:solidFill>
                        <a:srgbClr val="3797C6"/>
                      </a:solidFill>
                      <a:miter lim="400000"/>
                    </a:lnT>
                    <a:lnB w="12700">
                      <a:solidFill>
                        <a:srgbClr val="3797C6"/>
                      </a:solidFill>
                      <a:miter lim="400000"/>
                    </a:lnB>
                  </a:tcPr>
                </a:tc>
                <a:tc>
                  <a:txBody>
                    <a:bodyPr/>
                    <a:lstStyle/>
                    <a:p>
                      <a:pPr lvl="0"/>
                      <a:r>
                        <a:rPr sz="1600"/>
                        <a:t>topiramate, naltrexone, orlistat (new limited evidence)</a:t>
                      </a:r>
                      <a:r>
                        <a:rPr sz="1600" baseline="31999"/>
                        <a:t>6</a:t>
                      </a:r>
                    </a:p>
                  </a:txBody>
                  <a:tcPr marL="50800" marR="50800" marT="50800" marB="50800" anchor="ctr" horzOverflow="overflow">
                    <a:lnL w="12700">
                      <a:solidFill>
                        <a:srgbClr val="3797C6"/>
                      </a:solidFill>
                      <a:miter lim="400000"/>
                    </a:lnL>
                    <a:lnT w="12700">
                      <a:solidFill>
                        <a:srgbClr val="3797C6"/>
                      </a:solidFill>
                      <a:miter lim="400000"/>
                    </a:lnT>
                    <a:lnB w="12700">
                      <a:solidFill>
                        <a:srgbClr val="3797C6"/>
                      </a:solidFill>
                      <a:miter lim="400000"/>
                    </a:lnB>
                  </a:tcPr>
                </a:tc>
              </a:tr>
              <a:tr h="1130630">
                <a:tc>
                  <a:txBody>
                    <a:bodyPr/>
                    <a:lstStyle/>
                    <a:p>
                      <a:pPr lvl="0" defTabSz="914400">
                        <a:defRPr b="0">
                          <a:solidFill>
                            <a:srgbClr val="000000"/>
                          </a:solidFill>
                        </a:defRPr>
                      </a:pPr>
                      <a:r>
                        <a:rPr sz="1900" b="1">
                          <a:solidFill>
                            <a:srgbClr val="FFFFFF"/>
                          </a:solidFill>
                        </a:rPr>
                        <a:t>Therapy</a:t>
                      </a:r>
                    </a:p>
                  </a:txBody>
                  <a:tcPr marL="50800" marR="50800" marT="50800" marB="50800" anchor="ctr" horzOverflow="overflow"/>
                </a:tc>
                <a:tc>
                  <a:txBody>
                    <a:bodyPr/>
                    <a:lstStyle/>
                    <a:p>
                      <a:pPr lvl="0"/>
                      <a:r>
                        <a:rPr sz="1600"/>
                        <a:t>CBTª and IPT</a:t>
                      </a:r>
                      <a:r>
                        <a:rPr sz="1600" baseline="31999"/>
                        <a:t>†</a:t>
                      </a:r>
                      <a:r>
                        <a:rPr sz="1600"/>
                        <a:t> equivalent to supportive clinical management.</a:t>
                      </a:r>
                      <a:r>
                        <a:rPr sz="1600" baseline="31999"/>
                        <a:t>3</a:t>
                      </a:r>
                    </a:p>
                  </a:txBody>
                  <a:tcPr marL="50800" marR="50800" marT="50800" marB="50800" anchor="ctr" horzOverflow="overflow">
                    <a:lnR w="12700">
                      <a:solidFill>
                        <a:srgbClr val="3797C6"/>
                      </a:solidFill>
                      <a:miter lim="400000"/>
                    </a:lnR>
                    <a:lnT w="12700">
                      <a:solidFill>
                        <a:srgbClr val="3797C6"/>
                      </a:solidFill>
                      <a:miter lim="400000"/>
                    </a:lnT>
                    <a:lnB w="12700">
                      <a:solidFill>
                        <a:srgbClr val="3797C6"/>
                      </a:solidFill>
                      <a:miter lim="400000"/>
                    </a:lnB>
                  </a:tcPr>
                </a:tc>
                <a:tc>
                  <a:txBody>
                    <a:bodyPr/>
                    <a:lstStyle/>
                    <a:p>
                      <a:pPr lvl="0"/>
                      <a:r>
                        <a:rPr sz="1600"/>
                        <a:t>CBT is most effective at reducing symptoms; no effect on weight.</a:t>
                      </a:r>
                      <a:r>
                        <a:rPr sz="1600" baseline="31999"/>
                        <a:t>4</a:t>
                      </a:r>
                    </a:p>
                  </a:txBody>
                  <a:tcPr marL="50800" marR="50800" marT="50800" marB="50800" anchor="ctr" horzOverflow="overflow">
                    <a:lnL w="12700">
                      <a:solidFill>
                        <a:srgbClr val="3797C6"/>
                      </a:solidFill>
                      <a:miter lim="400000"/>
                    </a:lnL>
                    <a:lnR w="12700">
                      <a:solidFill>
                        <a:srgbClr val="3797C6"/>
                      </a:solidFill>
                      <a:miter lim="400000"/>
                    </a:lnR>
                    <a:lnT w="12700">
                      <a:solidFill>
                        <a:srgbClr val="3797C6"/>
                      </a:solidFill>
                      <a:miter lim="400000"/>
                    </a:lnT>
                    <a:lnB w="12700">
                      <a:solidFill>
                        <a:srgbClr val="3797C6"/>
                      </a:solidFill>
                      <a:miter lim="400000"/>
                    </a:lnB>
                  </a:tcPr>
                </a:tc>
                <a:tc>
                  <a:txBody>
                    <a:bodyPr/>
                    <a:lstStyle/>
                    <a:p>
                      <a:pPr lvl="0"/>
                      <a:r>
                        <a:rPr sz="1600"/>
                        <a:t>Limited evidence supporting similar efficacy of CBT.</a:t>
                      </a:r>
                      <a:r>
                        <a:rPr sz="1600" baseline="31999"/>
                        <a:t>5</a:t>
                      </a:r>
                    </a:p>
                  </a:txBody>
                  <a:tcPr marL="50800" marR="50800" marT="50800" marB="50800" anchor="ctr" horzOverflow="overflow">
                    <a:lnL w="12700">
                      <a:solidFill>
                        <a:srgbClr val="3797C6"/>
                      </a:solidFill>
                      <a:miter lim="400000"/>
                    </a:lnL>
                    <a:lnT w="12700">
                      <a:solidFill>
                        <a:srgbClr val="3797C6"/>
                      </a:solidFill>
                      <a:miter lim="400000"/>
                    </a:lnT>
                    <a:lnB w="12700">
                      <a:solidFill>
                        <a:srgbClr val="3797C6"/>
                      </a:solidFill>
                      <a:miter lim="400000"/>
                    </a:lnB>
                  </a:tcPr>
                </a:tc>
              </a:tr>
              <a:tr h="1143590">
                <a:tc>
                  <a:txBody>
                    <a:bodyPr/>
                    <a:lstStyle/>
                    <a:p>
                      <a:pPr lvl="0" defTabSz="914400">
                        <a:defRPr b="0">
                          <a:solidFill>
                            <a:srgbClr val="000000"/>
                          </a:solidFill>
                        </a:defRPr>
                      </a:pPr>
                      <a:r>
                        <a:rPr sz="1900" b="1">
                          <a:solidFill>
                            <a:srgbClr val="FFFFFF"/>
                          </a:solidFill>
                        </a:rPr>
                        <a:t>Therapy+meds</a:t>
                      </a:r>
                    </a:p>
                  </a:txBody>
                  <a:tcPr marL="50800" marR="50800" marT="50800" marB="50800" anchor="ctr" horzOverflow="overflow"/>
                </a:tc>
                <a:tc>
                  <a:txBody>
                    <a:bodyPr/>
                    <a:lstStyle/>
                    <a:p>
                      <a:pPr lvl="0"/>
                      <a:r>
                        <a:rPr sz="1600"/>
                        <a:t>No evidence for enhanced effect</a:t>
                      </a:r>
                      <a:r>
                        <a:rPr sz="1600" baseline="31999"/>
                        <a:t>5</a:t>
                      </a:r>
                    </a:p>
                  </a:txBody>
                  <a:tcPr marL="50800" marR="50800" marT="50800" marB="50800" anchor="ctr" horzOverflow="overflow">
                    <a:lnR w="12700">
                      <a:solidFill>
                        <a:srgbClr val="3797C6"/>
                      </a:solidFill>
                      <a:miter lim="400000"/>
                    </a:lnR>
                    <a:lnT w="12700">
                      <a:solidFill>
                        <a:srgbClr val="3797C6"/>
                      </a:solidFill>
                      <a:miter lim="400000"/>
                    </a:lnT>
                    <a:lnB w="12700">
                      <a:solidFill>
                        <a:srgbClr val="3797C6"/>
                      </a:solidFill>
                      <a:miter lim="400000"/>
                    </a:lnB>
                  </a:tcPr>
                </a:tc>
                <a:tc>
                  <a:txBody>
                    <a:bodyPr/>
                    <a:lstStyle/>
                    <a:p>
                      <a:pPr lvl="0"/>
                      <a:r>
                        <a:rPr sz="1600"/>
                        <a:t>36% pooled remission rate for psychological tx compared to 49% for both;</a:t>
                      </a:r>
                    </a:p>
                    <a:p>
                      <a:pPr lvl="0"/>
                      <a:r>
                        <a:rPr sz="1600"/>
                        <a:t>NNT (mean 15 weeks) = 8 (95% CI = 4;320).</a:t>
                      </a:r>
                      <a:r>
                        <a:rPr sz="1600" baseline="31999"/>
                        <a:t>2</a:t>
                      </a:r>
                    </a:p>
                  </a:txBody>
                  <a:tcPr marL="50800" marR="50800" marT="50800" marB="50800" anchor="ctr" horzOverflow="overflow">
                    <a:lnL w="12700">
                      <a:solidFill>
                        <a:srgbClr val="3797C6"/>
                      </a:solidFill>
                      <a:miter lim="400000"/>
                    </a:lnL>
                    <a:lnR w="12700">
                      <a:solidFill>
                        <a:srgbClr val="3797C6"/>
                      </a:solidFill>
                      <a:miter lim="400000"/>
                    </a:lnR>
                    <a:lnT w="12700">
                      <a:solidFill>
                        <a:srgbClr val="3797C6"/>
                      </a:solidFill>
                      <a:miter lim="400000"/>
                    </a:lnT>
                    <a:lnB w="12700">
                      <a:solidFill>
                        <a:srgbClr val="3797C6"/>
                      </a:solidFill>
                      <a:miter lim="400000"/>
                    </a:lnB>
                  </a:tcPr>
                </a:tc>
                <a:tc>
                  <a:txBody>
                    <a:bodyPr/>
                    <a:lstStyle/>
                    <a:p>
                      <a:pPr lvl="0"/>
                      <a:r>
                        <a:rPr sz="1600"/>
                        <a:t>Likely similar to bulimia, orlistat and topiramate may enhance weight loss</a:t>
                      </a:r>
                      <a:r>
                        <a:rPr sz="1600" baseline="31999"/>
                        <a:t>6</a:t>
                      </a:r>
                    </a:p>
                  </a:txBody>
                  <a:tcPr marL="50800" marR="50800" marT="50800" marB="50800" anchor="ctr" horzOverflow="overflow">
                    <a:lnL w="12700">
                      <a:solidFill>
                        <a:srgbClr val="3797C6"/>
                      </a:solidFill>
                      <a:miter lim="400000"/>
                    </a:lnL>
                    <a:lnT w="12700">
                      <a:solidFill>
                        <a:srgbClr val="3797C6"/>
                      </a:solidFill>
                      <a:miter lim="400000"/>
                    </a:lnT>
                    <a:lnB w="12700">
                      <a:solidFill>
                        <a:srgbClr val="3797C6"/>
                      </a:solidFill>
                      <a:miter lim="400000"/>
                    </a:lnB>
                  </a:tcPr>
                </a:tc>
              </a:tr>
              <a:tr h="910629">
                <a:tc>
                  <a:txBody>
                    <a:bodyPr/>
                    <a:lstStyle/>
                    <a:p>
                      <a:pPr lvl="0" defTabSz="914400">
                        <a:defRPr b="0">
                          <a:solidFill>
                            <a:srgbClr val="000000"/>
                          </a:solidFill>
                        </a:defRPr>
                      </a:pPr>
                      <a:r>
                        <a:rPr sz="1900" b="1">
                          <a:solidFill>
                            <a:srgbClr val="FFFFFF"/>
                          </a:solidFill>
                        </a:rPr>
                        <a:t>Self-guided therapy</a:t>
                      </a:r>
                    </a:p>
                  </a:txBody>
                  <a:tcPr marL="50800" marR="50800" marT="50800" marB="50800" anchor="ctr" horzOverflow="overflow"/>
                </a:tc>
                <a:tc>
                  <a:txBody>
                    <a:bodyPr/>
                    <a:lstStyle/>
                    <a:p>
                      <a:pPr lvl="0"/>
                      <a:r>
                        <a:rPr sz="1600"/>
                        <a:t>Not appropriate</a:t>
                      </a:r>
                      <a:r>
                        <a:rPr sz="1600" baseline="31999"/>
                        <a:t>5</a:t>
                      </a:r>
                    </a:p>
                  </a:txBody>
                  <a:tcPr marL="50800" marR="50800" marT="50800" marB="50800" anchor="ctr" horzOverflow="overflow">
                    <a:lnR w="12700">
                      <a:solidFill>
                        <a:srgbClr val="3797C6"/>
                      </a:solidFill>
                      <a:miter lim="400000"/>
                    </a:lnR>
                    <a:lnT w="12700">
                      <a:solidFill>
                        <a:srgbClr val="3797C6"/>
                      </a:solidFill>
                      <a:miter lim="400000"/>
                    </a:lnT>
                  </a:tcPr>
                </a:tc>
                <a:tc>
                  <a:txBody>
                    <a:bodyPr/>
                    <a:lstStyle/>
                    <a:p>
                      <a:pPr lvl="0"/>
                      <a:r>
                        <a:rPr sz="1600"/>
                        <a:t>Limited evidence to suggest improvement in functioning but not remission of binge/purging.</a:t>
                      </a:r>
                      <a:r>
                        <a:rPr sz="1600" baseline="31999"/>
                        <a:t>5</a:t>
                      </a:r>
                    </a:p>
                  </a:txBody>
                  <a:tcPr marL="50800" marR="50800" marT="50800" marB="50800" anchor="ctr" horzOverflow="overflow">
                    <a:lnL w="12700">
                      <a:solidFill>
                        <a:srgbClr val="3797C6"/>
                      </a:solidFill>
                      <a:miter lim="400000"/>
                    </a:lnL>
                    <a:lnR w="12700">
                      <a:solidFill>
                        <a:srgbClr val="3797C6"/>
                      </a:solidFill>
                      <a:miter lim="400000"/>
                    </a:lnR>
                    <a:lnT w="12700">
                      <a:solidFill>
                        <a:srgbClr val="3797C6"/>
                      </a:solidFill>
                      <a:miter lim="400000"/>
                    </a:lnT>
                  </a:tcPr>
                </a:tc>
                <a:tc>
                  <a:txBody>
                    <a:bodyPr/>
                    <a:lstStyle/>
                    <a:p>
                      <a:pPr lvl="0"/>
                      <a:r>
                        <a:rPr sz="1600"/>
                        <a:t>May be more successful than for bulimia</a:t>
                      </a:r>
                      <a:r>
                        <a:rPr sz="1600" baseline="31999"/>
                        <a:t>5</a:t>
                      </a:r>
                    </a:p>
                  </a:txBody>
                  <a:tcPr marL="50800" marR="50800" marT="50800" marB="50800" anchor="ctr" horzOverflow="overflow">
                    <a:lnL w="12700">
                      <a:solidFill>
                        <a:srgbClr val="3797C6"/>
                      </a:solidFill>
                      <a:miter lim="400000"/>
                    </a:lnL>
                    <a:lnT w="12700">
                      <a:solidFill>
                        <a:srgbClr val="3797C6"/>
                      </a:solidFill>
                      <a:miter lim="400000"/>
                    </a:lnT>
                  </a:tcPr>
                </a:tc>
              </a:tr>
            </a:tbl>
          </a:graphicData>
        </a:graphic>
      </p:graphicFrame>
      <p:sp>
        <p:nvSpPr>
          <p:cNvPr id="65" name="Shape 65"/>
          <p:cNvSpPr/>
          <p:nvPr/>
        </p:nvSpPr>
        <p:spPr>
          <a:xfrm>
            <a:off x="554755" y="6860261"/>
            <a:ext cx="11895290" cy="25908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spAutoFit/>
          </a:bodyPr>
          <a:lstStyle/>
          <a:p>
            <a:pPr lvl="0" algn="l">
              <a:defRPr sz="1800"/>
            </a:pPr>
            <a:r>
              <a:rPr sz="1200"/>
              <a:t>*Clinical improvement defined as a reduction of 50% or more in binge episodes.</a:t>
            </a:r>
          </a:p>
          <a:p>
            <a:pPr lvl="0" algn="l">
              <a:defRPr sz="1800"/>
            </a:pPr>
            <a:r>
              <a:rPr sz="1200"/>
              <a:t>ªCognitive behavioral therapy, CBT</a:t>
            </a:r>
          </a:p>
          <a:p>
            <a:pPr lvl="0" algn="l">
              <a:defRPr sz="1800"/>
            </a:pPr>
            <a:r>
              <a:rPr sz="1200" baseline="31999"/>
              <a:t>†</a:t>
            </a:r>
            <a:r>
              <a:rPr sz="1200"/>
              <a:t>Interpersonal psychotherapy, IPT</a:t>
            </a:r>
          </a:p>
          <a:p>
            <a:pPr marL="564444" lvl="0" indent="-564444" algn="l">
              <a:buSzPct val="100000"/>
              <a:buAutoNum type="arabicPeriod"/>
              <a:defRPr sz="1800"/>
            </a:pPr>
            <a:r>
              <a:rPr sz="1200"/>
              <a:t>Claudino AM, Silva de Lima M, Hay PPJ, Bacaltchuk J, Schmidt UUS, Treasure J. Antidepressants for anorexia nervosa. Cochrane Database of Systematic Reviews 2006, Issue 1. Art. No.: CD004365.</a:t>
            </a:r>
          </a:p>
          <a:p>
            <a:pPr marL="564444" lvl="0" indent="-564444" algn="l">
              <a:buSzPct val="100000"/>
              <a:buAutoNum type="arabicPeriod"/>
              <a:defRPr sz="1800"/>
            </a:pPr>
            <a:r>
              <a:rPr sz="1200"/>
              <a:t>Hay PPJ, Claudino AM, Kaio MH. Antidepressants versus psychological treatments and their combination for bulimia nervosa. Cochrane Database of Systematic Reviews 2001, Issue 4. Art. No.: CD003385.</a:t>
            </a:r>
          </a:p>
          <a:p>
            <a:pPr marL="564444" lvl="0" indent="-564444" algn="l">
              <a:buSzPct val="100000"/>
              <a:buAutoNum type="arabicPeriod"/>
              <a:defRPr sz="1800"/>
            </a:pPr>
            <a:r>
              <a:rPr sz="1200"/>
              <a:t>Carter FA, Jordan J, McIntosh, VVW, Luty SE, McKenzie JM, Frampton CMA, Bulik CM and Joyce PR. The long-term efficacy of three psychotherapies for anorexia nervosa: A randomized, controlled trial. Int. J. Eat. Disord., 2011 44: 647–654.</a:t>
            </a:r>
          </a:p>
          <a:p>
            <a:pPr marL="564444" lvl="0" indent="-564444" algn="l">
              <a:buSzPct val="100000"/>
              <a:buAutoNum type="arabicPeriod"/>
              <a:defRPr sz="1800"/>
            </a:pPr>
            <a:r>
              <a:rPr sz="1200"/>
              <a:t>Hay PPJ, Bacaltchuk J, Stefano S, Kashyap P. Psychological treatments for bulimia nervosa and binging. Cochrane Database of Systematic Reviews 2009, Issue 4. Art. No.: CD000562.</a:t>
            </a:r>
          </a:p>
          <a:p>
            <a:pPr marL="564444" lvl="0" indent="-564444" algn="l">
              <a:buSzPct val="100000"/>
              <a:buAutoNum type="arabicPeriod"/>
              <a:defRPr sz="1800"/>
            </a:pPr>
            <a:r>
              <a:rPr sz="1200"/>
              <a:t>Williams PM, Goodie J, Motsinger CD. Treating eating disorders in primary care. Am Fam Physician. 2008 Jan 15;77(2):187-95. Review. PubMed PMID: 18246888.</a:t>
            </a:r>
          </a:p>
          <a:p>
            <a:pPr marL="564444" lvl="0" indent="-564444" algn="l">
              <a:buSzPct val="100000"/>
              <a:buAutoNum type="arabicPeriod"/>
              <a:defRPr sz="1800"/>
            </a:pPr>
            <a:r>
              <a:rPr sz="1200"/>
              <a:t>McElroy SL, Guerdjikova AI, Mori N, O’Melia AM. Pharmacological management of binge eating disorder: current and emerging treatment options. Therapeutics and Clinical Risk Management. 2012;8:219-241. doi:10.2147/TCRM.S25574.</a:t>
            </a:r>
          </a:p>
        </p:txBody>
      </p:sp>
      <p:sp>
        <p:nvSpPr>
          <p:cNvPr id="66" name="Shape 66"/>
          <p:cNvSpPr/>
          <p:nvPr/>
        </p:nvSpPr>
        <p:spPr>
          <a:xfrm>
            <a:off x="1342440" y="528474"/>
            <a:ext cx="10319920" cy="647701"/>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p>
            <a:pPr lvl="0">
              <a:defRPr sz="1800"/>
            </a:pPr>
            <a:r>
              <a:rPr sz="3600"/>
              <a:t>Evidence for Eating Disorder Treatment Modalities</a:t>
            </a:r>
          </a:p>
        </p:txBody>
      </p:sp>
    </p:spTree>
  </p:cSld>
  <p:clrMapOvr>
    <a:masterClrMapping/>
  </p:clrMapOvr>
  <p:transition spd="med"/>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1"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1"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1"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1"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1</TotalTime>
  <Words>2075</Words>
  <Application>Microsoft Office PowerPoint</Application>
  <PresentationFormat>Custom</PresentationFormat>
  <Paragraphs>203</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White</vt:lpstr>
      <vt:lpstr>Eating Disorders in Primary Care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AAFP treatment recommendations</vt:lpstr>
      <vt:lpstr>PowerPoint Presentation</vt:lpstr>
      <vt:lpstr>PowerPoint Presentation</vt:lpstr>
      <vt:lpstr>Food Addicts Anonymous  http://www.foodaddictsanonymous.org/</vt:lpstr>
      <vt:lpstr>PowerPoint Presentation</vt:lpstr>
      <vt:lpstr>Don’t forget…</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Eating Disorders in Primary Care</dc:title>
  <dc:creator>Lorena Salcedo-Alvarado</dc:creator>
  <cp:lastModifiedBy>Lorena Salcedo-Alvarado</cp:lastModifiedBy>
  <cp:revision>2</cp:revision>
  <dcterms:modified xsi:type="dcterms:W3CDTF">2016-11-04T18:36:51Z</dcterms:modified>
</cp:coreProperties>
</file>